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26" r:id="rId4"/>
    <p:sldMasterId id="2147483939" r:id="rId5"/>
  </p:sldMasterIdLst>
  <p:notesMasterIdLst>
    <p:notesMasterId r:id="rId72"/>
  </p:notesMasterIdLst>
  <p:handoutMasterIdLst>
    <p:handoutMasterId r:id="rId73"/>
  </p:handoutMasterIdLst>
  <p:sldIdLst>
    <p:sldId id="786" r:id="rId6"/>
    <p:sldId id="789" r:id="rId7"/>
    <p:sldId id="799" r:id="rId8"/>
    <p:sldId id="573" r:id="rId9"/>
    <p:sldId id="574" r:id="rId10"/>
    <p:sldId id="703" r:id="rId11"/>
    <p:sldId id="704" r:id="rId12"/>
    <p:sldId id="705" r:id="rId13"/>
    <p:sldId id="709" r:id="rId14"/>
    <p:sldId id="710" r:id="rId15"/>
    <p:sldId id="711" r:id="rId16"/>
    <p:sldId id="712" r:id="rId17"/>
    <p:sldId id="713" r:id="rId18"/>
    <p:sldId id="714" r:id="rId19"/>
    <p:sldId id="715" r:id="rId20"/>
    <p:sldId id="717" r:id="rId21"/>
    <p:sldId id="679" r:id="rId22"/>
    <p:sldId id="723" r:id="rId23"/>
    <p:sldId id="720" r:id="rId24"/>
    <p:sldId id="685" r:id="rId25"/>
    <p:sldId id="686" r:id="rId26"/>
    <p:sldId id="586" r:id="rId27"/>
    <p:sldId id="689" r:id="rId28"/>
    <p:sldId id="765" r:id="rId29"/>
    <p:sldId id="800" r:id="rId30"/>
    <p:sldId id="767" r:id="rId31"/>
    <p:sldId id="766" r:id="rId32"/>
    <p:sldId id="768" r:id="rId33"/>
    <p:sldId id="769" r:id="rId34"/>
    <p:sldId id="770" r:id="rId35"/>
    <p:sldId id="771" r:id="rId36"/>
    <p:sldId id="772" r:id="rId37"/>
    <p:sldId id="773" r:id="rId38"/>
    <p:sldId id="778" r:id="rId39"/>
    <p:sldId id="779" r:id="rId40"/>
    <p:sldId id="780" r:id="rId41"/>
    <p:sldId id="782" r:id="rId42"/>
    <p:sldId id="784" r:id="rId43"/>
    <p:sldId id="785" r:id="rId44"/>
    <p:sldId id="733" r:id="rId45"/>
    <p:sldId id="738" r:id="rId46"/>
    <p:sldId id="739" r:id="rId47"/>
    <p:sldId id="740" r:id="rId48"/>
    <p:sldId id="796" r:id="rId49"/>
    <p:sldId id="797" r:id="rId50"/>
    <p:sldId id="798" r:id="rId51"/>
    <p:sldId id="742" r:id="rId52"/>
    <p:sldId id="743" r:id="rId53"/>
    <p:sldId id="744" r:id="rId54"/>
    <p:sldId id="745" r:id="rId55"/>
    <p:sldId id="746" r:id="rId56"/>
    <p:sldId id="747" r:id="rId57"/>
    <p:sldId id="795" r:id="rId58"/>
    <p:sldId id="792" r:id="rId59"/>
    <p:sldId id="793" r:id="rId60"/>
    <p:sldId id="794" r:id="rId61"/>
    <p:sldId id="750" r:id="rId62"/>
    <p:sldId id="751" r:id="rId63"/>
    <p:sldId id="752" r:id="rId64"/>
    <p:sldId id="753" r:id="rId65"/>
    <p:sldId id="754" r:id="rId66"/>
    <p:sldId id="801" r:id="rId67"/>
    <p:sldId id="802" r:id="rId68"/>
    <p:sldId id="804" r:id="rId69"/>
    <p:sldId id="805" r:id="rId70"/>
    <p:sldId id="790" r:id="rId71"/>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0929"/>
  </p:normalViewPr>
  <p:slideViewPr>
    <p:cSldViewPr>
      <p:cViewPr varScale="1">
        <p:scale>
          <a:sx n="87" d="100"/>
          <a:sy n="87" d="100"/>
        </p:scale>
        <p:origin x="72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9/21/2020</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1T09:59:22.958"/>
    </inkml:context>
    <inkml:brush xml:id="br0">
      <inkml:brushProperty name="width" value="0.05292" units="cm"/>
      <inkml:brushProperty name="height" value="0.05292" units="cm"/>
      <inkml:brushProperty name="color" value="#FF0000"/>
    </inkml:brush>
  </inkml:definitions>
  <inkml:trace contextRef="#ctx0" brushRef="#br0">13693 843 0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9/21/2020</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a:t>
            </a:fld>
            <a:endParaRPr lang="en-US"/>
          </a:p>
        </p:txBody>
      </p:sp>
    </p:spTree>
    <p:extLst>
      <p:ext uri="{BB962C8B-B14F-4D97-AF65-F5344CB8AC3E}">
        <p14:creationId xmlns:p14="http://schemas.microsoft.com/office/powerpoint/2010/main" val="323260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0EE6-1F19-46D3-AB0D-E23FA297D47E}" type="slidenum">
              <a:rPr lang="en-US" altLang="en-US"/>
              <a:pPr/>
              <a:t>19</a:t>
            </a:fld>
            <a:endParaRPr lang="en-US" altLang="en-US"/>
          </a:p>
        </p:txBody>
      </p:sp>
      <p:sp>
        <p:nvSpPr>
          <p:cNvPr id="12615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15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5530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i="1">
                <a:solidFill>
                  <a:schemeClr val="tx1"/>
                </a:solidFill>
                <a:latin typeface="Times New Roman" panose="02020603050405020304" pitchFamily="18" charset="0"/>
              </a:defRPr>
            </a:lvl1pPr>
            <a:lvl2pPr marL="742950" indent="-285750" defTabSz="965200">
              <a:defRPr sz="2400" i="1">
                <a:solidFill>
                  <a:schemeClr val="tx1"/>
                </a:solidFill>
                <a:latin typeface="Times New Roman" panose="02020603050405020304" pitchFamily="18" charset="0"/>
              </a:defRPr>
            </a:lvl2pPr>
            <a:lvl3pPr marL="1143000" indent="-228600" defTabSz="965200">
              <a:defRPr sz="2400" i="1">
                <a:solidFill>
                  <a:schemeClr val="tx1"/>
                </a:solidFill>
                <a:latin typeface="Times New Roman" panose="02020603050405020304" pitchFamily="18" charset="0"/>
              </a:defRPr>
            </a:lvl3pPr>
            <a:lvl4pPr marL="1600200" indent="-228600" defTabSz="965200">
              <a:defRPr sz="2400" i="1">
                <a:solidFill>
                  <a:schemeClr val="tx1"/>
                </a:solidFill>
                <a:latin typeface="Times New Roman" panose="02020603050405020304" pitchFamily="18" charset="0"/>
              </a:defRPr>
            </a:lvl4pPr>
            <a:lvl5pPr marL="2057400" indent="-228600" defTabSz="965200">
              <a:defRPr sz="2400" i="1">
                <a:solidFill>
                  <a:schemeClr val="tx1"/>
                </a:solidFill>
                <a:latin typeface="Times New Roman" panose="02020603050405020304" pitchFamily="18" charset="0"/>
              </a:defRPr>
            </a:lvl5pPr>
            <a:lvl6pPr marL="2514600" indent="-228600" defTabSz="965200"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65200"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65200"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65200" eaLnBrk="0" fontAlgn="base" hangingPunct="0">
              <a:spcBef>
                <a:spcPct val="0"/>
              </a:spcBef>
              <a:spcAft>
                <a:spcPct val="0"/>
              </a:spcAft>
              <a:defRPr sz="2400" i="1">
                <a:solidFill>
                  <a:schemeClr val="tx1"/>
                </a:solidFill>
                <a:latin typeface="Times New Roman" panose="02020603050405020304" pitchFamily="18" charset="0"/>
              </a:defRPr>
            </a:lvl9pPr>
          </a:lstStyle>
          <a:p>
            <a:fld id="{16C08FD6-4177-4363-8B22-F27C45238068}" type="slidenum">
              <a:rPr lang="en-US" altLang="en-US" sz="1200" i="0"/>
              <a:pPr/>
              <a:t>20</a:t>
            </a:fld>
            <a:endParaRPr lang="en-US" altLang="en-US" sz="1200" i="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4589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i="1">
                <a:solidFill>
                  <a:schemeClr val="tx1"/>
                </a:solidFill>
                <a:latin typeface="Times New Roman" panose="02020603050405020304" pitchFamily="18" charset="0"/>
              </a:defRPr>
            </a:lvl1pPr>
            <a:lvl2pPr marL="742950" indent="-285750" defTabSz="965200">
              <a:defRPr sz="2400" i="1">
                <a:solidFill>
                  <a:schemeClr val="tx1"/>
                </a:solidFill>
                <a:latin typeface="Times New Roman" panose="02020603050405020304" pitchFamily="18" charset="0"/>
              </a:defRPr>
            </a:lvl2pPr>
            <a:lvl3pPr marL="1143000" indent="-228600" defTabSz="965200">
              <a:defRPr sz="2400" i="1">
                <a:solidFill>
                  <a:schemeClr val="tx1"/>
                </a:solidFill>
                <a:latin typeface="Times New Roman" panose="02020603050405020304" pitchFamily="18" charset="0"/>
              </a:defRPr>
            </a:lvl3pPr>
            <a:lvl4pPr marL="1600200" indent="-228600" defTabSz="965200">
              <a:defRPr sz="2400" i="1">
                <a:solidFill>
                  <a:schemeClr val="tx1"/>
                </a:solidFill>
                <a:latin typeface="Times New Roman" panose="02020603050405020304" pitchFamily="18" charset="0"/>
              </a:defRPr>
            </a:lvl4pPr>
            <a:lvl5pPr marL="2057400" indent="-228600" defTabSz="965200">
              <a:defRPr sz="2400" i="1">
                <a:solidFill>
                  <a:schemeClr val="tx1"/>
                </a:solidFill>
                <a:latin typeface="Times New Roman" panose="02020603050405020304" pitchFamily="18" charset="0"/>
              </a:defRPr>
            </a:lvl5pPr>
            <a:lvl6pPr marL="2514600" indent="-228600" defTabSz="965200"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65200"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65200"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65200" eaLnBrk="0" fontAlgn="base" hangingPunct="0">
              <a:spcBef>
                <a:spcPct val="0"/>
              </a:spcBef>
              <a:spcAft>
                <a:spcPct val="0"/>
              </a:spcAft>
              <a:defRPr sz="2400" i="1">
                <a:solidFill>
                  <a:schemeClr val="tx1"/>
                </a:solidFill>
                <a:latin typeface="Times New Roman" panose="02020603050405020304" pitchFamily="18" charset="0"/>
              </a:defRPr>
            </a:lvl9pPr>
          </a:lstStyle>
          <a:p>
            <a:fld id="{6831534F-617B-4C8A-8604-64B713C30CA0}" type="slidenum">
              <a:rPr lang="en-US" altLang="en-US" sz="1200" i="0"/>
              <a:pPr/>
              <a:t>21</a:t>
            </a:fld>
            <a:endParaRPr lang="en-US" altLang="en-US" sz="1200" i="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1657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AF31FB-EA7F-40E1-AD7B-8A35A24721AC}" type="slidenum">
              <a:rPr lang="en-US" altLang="en-US"/>
              <a:pPr/>
              <a:t>22</a:t>
            </a:fld>
            <a:endParaRPr lang="en-US" altLang="en-US"/>
          </a:p>
        </p:txBody>
      </p:sp>
      <p:sp>
        <p:nvSpPr>
          <p:cNvPr id="12595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952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562022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i="1">
                <a:solidFill>
                  <a:schemeClr val="tx1"/>
                </a:solidFill>
                <a:latin typeface="Times New Roman" panose="02020603050405020304" pitchFamily="18" charset="0"/>
              </a:defRPr>
            </a:lvl1pPr>
            <a:lvl2pPr marL="742950" indent="-285750" defTabSz="965200">
              <a:defRPr sz="2400" i="1">
                <a:solidFill>
                  <a:schemeClr val="tx1"/>
                </a:solidFill>
                <a:latin typeface="Times New Roman" panose="02020603050405020304" pitchFamily="18" charset="0"/>
              </a:defRPr>
            </a:lvl2pPr>
            <a:lvl3pPr marL="1143000" indent="-228600" defTabSz="965200">
              <a:defRPr sz="2400" i="1">
                <a:solidFill>
                  <a:schemeClr val="tx1"/>
                </a:solidFill>
                <a:latin typeface="Times New Roman" panose="02020603050405020304" pitchFamily="18" charset="0"/>
              </a:defRPr>
            </a:lvl3pPr>
            <a:lvl4pPr marL="1600200" indent="-228600" defTabSz="965200">
              <a:defRPr sz="2400" i="1">
                <a:solidFill>
                  <a:schemeClr val="tx1"/>
                </a:solidFill>
                <a:latin typeface="Times New Roman" panose="02020603050405020304" pitchFamily="18" charset="0"/>
              </a:defRPr>
            </a:lvl4pPr>
            <a:lvl5pPr marL="2057400" indent="-228600" defTabSz="965200">
              <a:defRPr sz="2400" i="1">
                <a:solidFill>
                  <a:schemeClr val="tx1"/>
                </a:solidFill>
                <a:latin typeface="Times New Roman" panose="02020603050405020304" pitchFamily="18" charset="0"/>
              </a:defRPr>
            </a:lvl5pPr>
            <a:lvl6pPr marL="2514600" indent="-228600" defTabSz="965200"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65200"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65200"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65200" eaLnBrk="0" fontAlgn="base" hangingPunct="0">
              <a:spcBef>
                <a:spcPct val="0"/>
              </a:spcBef>
              <a:spcAft>
                <a:spcPct val="0"/>
              </a:spcAft>
              <a:defRPr sz="2400" i="1">
                <a:solidFill>
                  <a:schemeClr val="tx1"/>
                </a:solidFill>
                <a:latin typeface="Times New Roman" panose="02020603050405020304" pitchFamily="18" charset="0"/>
              </a:defRPr>
            </a:lvl9pPr>
          </a:lstStyle>
          <a:p>
            <a:fld id="{6A4CC2F3-DF43-496D-80F2-51B4CC72F987}" type="slidenum">
              <a:rPr lang="en-US" altLang="en-US" sz="1200" i="0"/>
              <a:pPr/>
              <a:t>23</a:t>
            </a:fld>
            <a:endParaRPr lang="en-US" altLang="en-US" sz="1200" i="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9714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BA3DAA63-F1D3-3F40-B611-00757AB07388}" type="slidenum">
              <a:rPr lang="en-US" sz="1200">
                <a:solidFill>
                  <a:schemeClr val="tx1"/>
                </a:solidFill>
                <a:latin typeface="Times New Roman" charset="0"/>
              </a:rPr>
              <a:pPr eaLnBrk="1" hangingPunct="1"/>
              <a:t>34</a:t>
            </a:fld>
            <a:endParaRPr lang="en-US" sz="1200">
              <a:solidFill>
                <a:schemeClr val="tx1"/>
              </a:solidFill>
              <a:latin typeface="Times New Roman" charset="0"/>
            </a:endParaRPr>
          </a:p>
        </p:txBody>
      </p:sp>
      <p:sp>
        <p:nvSpPr>
          <p:cNvPr id="59394" name="Rectangle 2"/>
          <p:cNvSpPr>
            <a:spLocks noGrp="1" noRot="1" noChangeAspect="1" noChangeArrowheads="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281521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49A08A-AEB9-4695-8FD6-A5853D14C52E}" type="slidenum">
              <a:rPr lang="en-US" altLang="en-US"/>
              <a:pPr/>
              <a:t>35</a:t>
            </a:fld>
            <a:endParaRPr lang="en-US" altLang="en-US"/>
          </a:p>
        </p:txBody>
      </p:sp>
      <p:sp>
        <p:nvSpPr>
          <p:cNvPr id="13455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55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03237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EEFE8-6DC2-4D76-A0C1-32001A290299}" type="slidenum">
              <a:rPr lang="en-US" altLang="en-US"/>
              <a:pPr/>
              <a:t>37</a:t>
            </a:fld>
            <a:endParaRPr lang="en-US" altLang="en-US"/>
          </a:p>
        </p:txBody>
      </p:sp>
      <p:sp>
        <p:nvSpPr>
          <p:cNvPr id="135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5577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906583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D9BE50BC-79DC-E342-8EE1-217CFD85D901}" type="slidenum">
              <a:rPr lang="en-US" sz="1200">
                <a:solidFill>
                  <a:schemeClr val="tx1"/>
                </a:solidFill>
                <a:latin typeface="Times New Roman" charset="0"/>
              </a:rPr>
              <a:pPr eaLnBrk="1" hangingPunct="1"/>
              <a:t>38</a:t>
            </a:fld>
            <a:endParaRPr lang="en-US" sz="1200">
              <a:solidFill>
                <a:schemeClr val="tx1"/>
              </a:solidFill>
              <a:latin typeface="Times New Roman" charset="0"/>
            </a:endParaRPr>
          </a:p>
        </p:txBody>
      </p:sp>
      <p:sp>
        <p:nvSpPr>
          <p:cNvPr id="32770" name="Rectangle 2"/>
          <p:cNvSpPr>
            <a:spLocks noGrp="1" noRot="1" noChangeAspect="1" noChangeArrowheads="1"/>
          </p:cNvSpPr>
          <p:nvPr>
            <p:ph type="sldImg"/>
          </p:nvPr>
        </p:nvSpPr>
        <p:spPr>
          <a:solidFill>
            <a:srgbClr val="FFFFFF"/>
          </a:solidFill>
          <a:ln/>
        </p:spPr>
      </p:sp>
      <p:sp>
        <p:nvSpPr>
          <p:cNvPr id="3277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93098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9A6977A3-41E8-454E-A589-609F30A9CE48}" type="slidenum">
              <a:rPr lang="en-US" sz="1200">
                <a:solidFill>
                  <a:schemeClr val="tx1"/>
                </a:solidFill>
                <a:latin typeface="Times New Roman" charset="0"/>
              </a:rPr>
              <a:pPr eaLnBrk="1" hangingPunct="1"/>
              <a:t>41</a:t>
            </a:fld>
            <a:endParaRPr lang="en-US" sz="1200">
              <a:solidFill>
                <a:schemeClr val="tx1"/>
              </a:solidFill>
              <a:latin typeface="Times New Roman" charset="0"/>
            </a:endParaRPr>
          </a:p>
        </p:txBody>
      </p:sp>
      <p:sp>
        <p:nvSpPr>
          <p:cNvPr id="34818" name="Rectangle 2"/>
          <p:cNvSpPr>
            <a:spLocks noGrp="1" noRot="1" noChangeAspect="1" noChangeArrowheads="1"/>
          </p:cNvSpPr>
          <p:nvPr>
            <p:ph type="sldImg"/>
          </p:nvPr>
        </p:nvSpPr>
        <p:spPr>
          <a:solidFill>
            <a:srgbClr val="FFFFFF"/>
          </a:solidFill>
          <a:ln/>
        </p:spPr>
      </p:sp>
      <p:sp>
        <p:nvSpPr>
          <p:cNvPr id="3481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88454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solidFill>
                  <a:prstClr val="black"/>
                </a:solidFill>
              </a:rPr>
              <a:t>Lecture-1</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9605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179B81AB-884A-594C-9513-07C004A94B7F}" type="slidenum">
              <a:rPr lang="en-US" sz="1200">
                <a:solidFill>
                  <a:schemeClr val="tx1"/>
                </a:solidFill>
                <a:latin typeface="Times New Roman" charset="0"/>
              </a:rPr>
              <a:pPr eaLnBrk="1" hangingPunct="1"/>
              <a:t>42</a:t>
            </a:fld>
            <a:endParaRPr lang="en-US" sz="1200">
              <a:solidFill>
                <a:schemeClr val="tx1"/>
              </a:solidFill>
              <a:latin typeface="Times New Roman" charset="0"/>
            </a:endParaRPr>
          </a:p>
        </p:txBody>
      </p:sp>
      <p:sp>
        <p:nvSpPr>
          <p:cNvPr id="36866" name="Rectangle 2"/>
          <p:cNvSpPr>
            <a:spLocks noGrp="1" noRot="1" noChangeAspect="1" noChangeArrowheads="1"/>
          </p:cNvSpPr>
          <p:nvPr>
            <p:ph type="sldImg"/>
          </p:nvPr>
        </p:nvSpPr>
        <p:spPr>
          <a:solidFill>
            <a:srgbClr val="FFFFFF"/>
          </a:solidFill>
          <a:ln/>
        </p:spPr>
      </p:sp>
      <p:sp>
        <p:nvSpPr>
          <p:cNvPr id="3686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14821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A717EDC9-4E80-1A4E-ACEC-A5A18E84CCCC}" type="slidenum">
              <a:rPr lang="en-US" sz="1200">
                <a:solidFill>
                  <a:schemeClr val="tx1"/>
                </a:solidFill>
                <a:latin typeface="Times New Roman" charset="0"/>
              </a:rPr>
              <a:pPr eaLnBrk="1" hangingPunct="1"/>
              <a:t>43</a:t>
            </a:fld>
            <a:endParaRPr lang="en-US" sz="1200">
              <a:solidFill>
                <a:schemeClr val="tx1"/>
              </a:solidFill>
              <a:latin typeface="Times New Roman" charset="0"/>
            </a:endParaRPr>
          </a:p>
        </p:txBody>
      </p:sp>
      <p:sp>
        <p:nvSpPr>
          <p:cNvPr id="38914" name="Rectangle 2"/>
          <p:cNvSpPr>
            <a:spLocks noGrp="1" noRot="1" noChangeAspect="1" noChangeArrowheads="1"/>
          </p:cNvSpPr>
          <p:nvPr>
            <p:ph type="sldImg"/>
          </p:nvPr>
        </p:nvSpPr>
        <p:spPr>
          <a:solidFill>
            <a:srgbClr val="FFFFFF"/>
          </a:solidFill>
          <a:ln/>
        </p:spPr>
      </p:sp>
      <p:sp>
        <p:nvSpPr>
          <p:cNvPr id="3891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074955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45F7A0-1400-3F42-9EC0-3DF77993A8F3}" type="slidenum">
              <a:rPr lang="en-US" altLang="en-US"/>
              <a:pPr/>
              <a:t>47</a:t>
            </a:fld>
            <a:endParaRPr lang="en-US" altLang="en-US"/>
          </a:p>
        </p:txBody>
      </p:sp>
      <p:sp>
        <p:nvSpPr>
          <p:cNvPr id="13639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639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57149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AB78A02A-381C-834B-A047-8F06A981791B}" type="slidenum">
              <a:rPr lang="en-US" sz="1200">
                <a:solidFill>
                  <a:schemeClr val="tx1"/>
                </a:solidFill>
                <a:latin typeface="Times New Roman" charset="0"/>
              </a:rPr>
              <a:pPr eaLnBrk="1" hangingPunct="1"/>
              <a:t>48</a:t>
            </a:fld>
            <a:endParaRPr lang="en-US" sz="1200">
              <a:solidFill>
                <a:schemeClr val="tx1"/>
              </a:solidFill>
              <a:latin typeface="Times New Roman" charset="0"/>
            </a:endParaRPr>
          </a:p>
        </p:txBody>
      </p:sp>
      <p:sp>
        <p:nvSpPr>
          <p:cNvPr id="43010" name="Rectangle 2"/>
          <p:cNvSpPr>
            <a:spLocks noGrp="1" noRot="1" noChangeAspect="1" noChangeArrowheads="1"/>
          </p:cNvSpPr>
          <p:nvPr>
            <p:ph type="sldImg"/>
          </p:nvPr>
        </p:nvSpPr>
        <p:spPr>
          <a:solidFill>
            <a:srgbClr val="FFFFFF"/>
          </a:solidFill>
          <a:ln/>
        </p:spPr>
      </p:sp>
      <p:sp>
        <p:nvSpPr>
          <p:cNvPr id="430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126904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AB78A02A-381C-834B-A047-8F06A981791B}" type="slidenum">
              <a:rPr lang="en-US" sz="1200">
                <a:solidFill>
                  <a:schemeClr val="tx1"/>
                </a:solidFill>
                <a:latin typeface="Times New Roman" charset="0"/>
              </a:rPr>
              <a:pPr eaLnBrk="1" hangingPunct="1"/>
              <a:t>49</a:t>
            </a:fld>
            <a:endParaRPr lang="en-US" sz="1200">
              <a:solidFill>
                <a:schemeClr val="tx1"/>
              </a:solidFill>
              <a:latin typeface="Times New Roman" charset="0"/>
            </a:endParaRPr>
          </a:p>
        </p:txBody>
      </p:sp>
      <p:sp>
        <p:nvSpPr>
          <p:cNvPr id="43010" name="Rectangle 2"/>
          <p:cNvSpPr>
            <a:spLocks noGrp="1" noRot="1" noChangeAspect="1" noChangeArrowheads="1"/>
          </p:cNvSpPr>
          <p:nvPr>
            <p:ph type="sldImg"/>
          </p:nvPr>
        </p:nvSpPr>
        <p:spPr>
          <a:solidFill>
            <a:srgbClr val="FFFFFF"/>
          </a:solidFill>
          <a:ln/>
        </p:spPr>
      </p:sp>
      <p:sp>
        <p:nvSpPr>
          <p:cNvPr id="430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16568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charset="0"/>
                <a:ea typeface="ＭＳ Ｐゴシック" charset="0"/>
                <a:cs typeface="ＭＳ Ｐゴシック" charset="0"/>
              </a:defRPr>
            </a:lvl1pPr>
            <a:lvl2pPr marL="742950" indent="-285750" eaLnBrk="0" hangingPunct="0">
              <a:defRPr sz="1600">
                <a:solidFill>
                  <a:srgbClr val="009900"/>
                </a:solidFill>
                <a:latin typeface="Tahoma" charset="0"/>
                <a:ea typeface="ＭＳ Ｐゴシック" charset="0"/>
              </a:defRPr>
            </a:lvl2pPr>
            <a:lvl3pPr marL="1143000" indent="-228600" eaLnBrk="0" hangingPunct="0">
              <a:defRPr sz="1600">
                <a:solidFill>
                  <a:srgbClr val="009900"/>
                </a:solidFill>
                <a:latin typeface="Tahoma" charset="0"/>
                <a:ea typeface="ＭＳ Ｐゴシック" charset="0"/>
              </a:defRPr>
            </a:lvl3pPr>
            <a:lvl4pPr marL="1600200" indent="-228600" eaLnBrk="0" hangingPunct="0">
              <a:defRPr sz="1600">
                <a:solidFill>
                  <a:srgbClr val="009900"/>
                </a:solidFill>
                <a:latin typeface="Tahoma" charset="0"/>
                <a:ea typeface="ＭＳ Ｐゴシック" charset="0"/>
              </a:defRPr>
            </a:lvl4pPr>
            <a:lvl5pPr marL="2057400" indent="-228600" eaLnBrk="0" hangingPunct="0">
              <a:defRPr sz="1600">
                <a:solidFill>
                  <a:srgbClr val="009900"/>
                </a:solidFill>
                <a:latin typeface="Tahoma" charset="0"/>
                <a:ea typeface="ＭＳ Ｐゴシック" charset="0"/>
              </a:defRPr>
            </a:lvl5pPr>
            <a:lvl6pPr marL="2514600" indent="-228600" eaLnBrk="0" fontAlgn="base" hangingPunct="0">
              <a:spcBef>
                <a:spcPct val="0"/>
              </a:spcBef>
              <a:spcAft>
                <a:spcPct val="0"/>
              </a:spcAft>
              <a:defRPr sz="1600">
                <a:solidFill>
                  <a:srgbClr val="009900"/>
                </a:solidFill>
                <a:latin typeface="Tahoma" charset="0"/>
                <a:ea typeface="ＭＳ Ｐゴシック" charset="0"/>
              </a:defRPr>
            </a:lvl6pPr>
            <a:lvl7pPr marL="2971800" indent="-228600" eaLnBrk="0" fontAlgn="base" hangingPunct="0">
              <a:spcBef>
                <a:spcPct val="0"/>
              </a:spcBef>
              <a:spcAft>
                <a:spcPct val="0"/>
              </a:spcAft>
              <a:defRPr sz="1600">
                <a:solidFill>
                  <a:srgbClr val="009900"/>
                </a:solidFill>
                <a:latin typeface="Tahoma" charset="0"/>
                <a:ea typeface="ＭＳ Ｐゴシック" charset="0"/>
              </a:defRPr>
            </a:lvl7pPr>
            <a:lvl8pPr marL="3429000" indent="-228600" eaLnBrk="0" fontAlgn="base" hangingPunct="0">
              <a:spcBef>
                <a:spcPct val="0"/>
              </a:spcBef>
              <a:spcAft>
                <a:spcPct val="0"/>
              </a:spcAft>
              <a:defRPr sz="1600">
                <a:solidFill>
                  <a:srgbClr val="009900"/>
                </a:solidFill>
                <a:latin typeface="Tahoma" charset="0"/>
                <a:ea typeface="ＭＳ Ｐゴシック" charset="0"/>
              </a:defRPr>
            </a:lvl8pPr>
            <a:lvl9pPr marL="3886200" indent="-228600" eaLnBrk="0" fontAlgn="base" hangingPunct="0">
              <a:spcBef>
                <a:spcPct val="0"/>
              </a:spcBef>
              <a:spcAft>
                <a:spcPct val="0"/>
              </a:spcAft>
              <a:defRPr sz="1600">
                <a:solidFill>
                  <a:srgbClr val="009900"/>
                </a:solidFill>
                <a:latin typeface="Tahoma" charset="0"/>
                <a:ea typeface="ＭＳ Ｐゴシック" charset="0"/>
              </a:defRPr>
            </a:lvl9pPr>
          </a:lstStyle>
          <a:p>
            <a:pPr eaLnBrk="1" hangingPunct="1"/>
            <a:fld id="{6BE87677-46CA-3E4C-B536-57D7F3D4710D}" type="slidenum">
              <a:rPr lang="en-US" sz="1200">
                <a:solidFill>
                  <a:schemeClr val="tx1"/>
                </a:solidFill>
                <a:latin typeface="Times New Roman" charset="0"/>
              </a:rPr>
              <a:pPr eaLnBrk="1" hangingPunct="1"/>
              <a:t>50</a:t>
            </a:fld>
            <a:endParaRPr lang="en-US" sz="1200">
              <a:solidFill>
                <a:schemeClr val="tx1"/>
              </a:solidFill>
              <a:latin typeface="Times New Roman" charset="0"/>
            </a:endParaRPr>
          </a:p>
        </p:txBody>
      </p:sp>
      <p:sp>
        <p:nvSpPr>
          <p:cNvPr id="45058" name="Rectangle 2"/>
          <p:cNvSpPr>
            <a:spLocks noGrp="1" noRot="1" noChangeAspect="1" noChangeArrowheads="1"/>
          </p:cNvSpPr>
          <p:nvPr>
            <p:ph type="sldImg"/>
          </p:nvPr>
        </p:nvSpPr>
        <p:spPr>
          <a:solidFill>
            <a:srgbClr val="FFFFFF"/>
          </a:solidFill>
          <a:ln/>
        </p:spPr>
      </p:sp>
      <p:sp>
        <p:nvSpPr>
          <p:cNvPr id="4505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089609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ECFDF38-C4D2-4124-AD4D-A683914982F0}" type="slidenum">
              <a:rPr lang="en-US" altLang="en-US"/>
              <a:pPr/>
              <a:t>54</a:t>
            </a:fld>
            <a:endParaRPr lang="en-US" altLang="en-US"/>
          </a:p>
        </p:txBody>
      </p:sp>
      <p:sp>
        <p:nvSpPr>
          <p:cNvPr id="309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CDEC5F92-7DB6-42C9-9F4D-9CF84F54FEA0}" type="slidenum">
              <a:rPr lang="en-US" altLang="en-US" sz="1200"/>
              <a:pPr algn="r" eaLnBrk="1" hangingPunct="1"/>
              <a:t>54</a:t>
            </a:fld>
            <a:endParaRPr lang="en-US" altLang="en-US" sz="1200"/>
          </a:p>
        </p:txBody>
      </p:sp>
      <p:sp>
        <p:nvSpPr>
          <p:cNvPr id="309251" name="Rectangle 2"/>
          <p:cNvSpPr>
            <a:spLocks noGrp="1" noRot="1" noChangeAspect="1" noChangeArrowheads="1" noTextEdit="1"/>
          </p:cNvSpPr>
          <p:nvPr>
            <p:ph type="sldImg"/>
          </p:nvPr>
        </p:nvSpPr>
        <p:spPr>
          <a:xfrm>
            <a:off x="1144588" y="685800"/>
            <a:ext cx="4570412" cy="3427413"/>
          </a:xfrm>
          <a:ln/>
        </p:spPr>
      </p:sp>
      <p:sp>
        <p:nvSpPr>
          <p:cNvPr id="309252" name="Rectangle 3"/>
          <p:cNvSpPr>
            <a:spLocks noGrp="1" noChangeArrowheads="1"/>
          </p:cNvSpPr>
          <p:nvPr>
            <p:ph type="body" idx="1"/>
          </p:nvPr>
        </p:nvSpPr>
        <p:spPr>
          <a:solidFill>
            <a:srgbClr val="FFFFFF"/>
          </a:solidFill>
          <a:ln>
            <a:solidFill>
              <a:srgbClr val="000000"/>
            </a:solidFill>
            <a:miter lim="800000"/>
            <a:headEnd/>
            <a:tailEnd/>
          </a:ln>
        </p:spPr>
        <p:txBody>
          <a:bodyPr lIns="91229" tIns="45615" rIns="91229" bIns="45615"/>
          <a:lstStyle/>
          <a:p>
            <a:pPr eaLnBrk="1" hangingPunct="1"/>
            <a:endParaRPr lang="en-US" altLang="en-US"/>
          </a:p>
        </p:txBody>
      </p:sp>
    </p:spTree>
    <p:extLst>
      <p:ext uri="{BB962C8B-B14F-4D97-AF65-F5344CB8AC3E}">
        <p14:creationId xmlns:p14="http://schemas.microsoft.com/office/powerpoint/2010/main" val="294019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0CA3740-2EE0-4078-97D7-4E23C5754C35}" type="slidenum">
              <a:rPr lang="en-US" altLang="en-US"/>
              <a:pPr/>
              <a:t>55</a:t>
            </a:fld>
            <a:endParaRPr lang="en-US" altLang="en-US"/>
          </a:p>
        </p:txBody>
      </p:sp>
      <p:sp>
        <p:nvSpPr>
          <p:cNvPr id="311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413903A4-F10A-4220-8984-CE603390DA58}" type="slidenum">
              <a:rPr lang="en-US" altLang="en-US" sz="1200"/>
              <a:pPr algn="r" eaLnBrk="1" hangingPunct="1"/>
              <a:t>55</a:t>
            </a:fld>
            <a:endParaRPr lang="en-US" altLang="en-US" sz="120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xfrm>
            <a:off x="685800" y="4343400"/>
            <a:ext cx="5486400" cy="4114800"/>
          </a:xfrm>
        </p:spPr>
        <p:txBody>
          <a:bodyPr/>
          <a:lstStyle/>
          <a:p>
            <a:pPr eaLnBrk="1" hangingPunct="1"/>
            <a:endParaRPr lang="en-US" altLang="en-US"/>
          </a:p>
        </p:txBody>
      </p:sp>
    </p:spTree>
    <p:extLst>
      <p:ext uri="{BB962C8B-B14F-4D97-AF65-F5344CB8AC3E}">
        <p14:creationId xmlns:p14="http://schemas.microsoft.com/office/powerpoint/2010/main" val="215710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E2063C4-4192-4BC5-8FEC-F67F1938D108}" type="slidenum">
              <a:rPr lang="en-US" altLang="en-US"/>
              <a:pPr/>
              <a:t>56</a:t>
            </a:fld>
            <a:endParaRPr lang="en-US" altLang="en-US"/>
          </a:p>
        </p:txBody>
      </p:sp>
      <p:sp>
        <p:nvSpPr>
          <p:cNvPr id="313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E99EDABF-CFEC-418E-AE83-F2F366F6949A}" type="slidenum">
              <a:rPr lang="en-US" altLang="en-US" sz="1200"/>
              <a:pPr algn="r" eaLnBrk="1" hangingPunct="1"/>
              <a:t>56</a:t>
            </a:fld>
            <a:endParaRPr lang="en-US" altLang="en-US" sz="12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xfrm>
            <a:off x="685800" y="4343400"/>
            <a:ext cx="5486400" cy="4114800"/>
          </a:xfrm>
          <a:noFill/>
        </p:spPr>
        <p:txBody>
          <a:bodyPr/>
          <a:lstStyle/>
          <a:p>
            <a:pPr eaLnBrk="1" hangingPunct="1"/>
            <a:r>
              <a:rPr lang="en-US" altLang="en-US"/>
              <a:t>Note that all the probabilities will be the same except for the tag sequences around ‘race’ and the tags for ‘race’ so we exclude all of those from the calculation to get the difference</a:t>
            </a:r>
          </a:p>
        </p:txBody>
      </p:sp>
    </p:spTree>
    <p:extLst>
      <p:ext uri="{BB962C8B-B14F-4D97-AF65-F5344CB8AC3E}">
        <p14:creationId xmlns:p14="http://schemas.microsoft.com/office/powerpoint/2010/main" val="353442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D7A002-F00F-42E0-BB64-4003DD1547BB}" type="slidenum">
              <a:rPr lang="en-US" altLang="en-US"/>
              <a:pPr/>
              <a:t>5</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0715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39EA56-DA3E-4DEE-B7E7-20C10C1760F9}" type="slidenum">
              <a:rPr lang="en-US" altLang="en-US"/>
              <a:pPr/>
              <a:t>12</a:t>
            </a:fld>
            <a:endParaRPr lang="en-US" altLang="en-US"/>
          </a:p>
        </p:txBody>
      </p:sp>
      <p:sp>
        <p:nvSpPr>
          <p:cNvPr id="1234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49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94777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992BC6-DD84-45FA-AD65-F66A18A0D093}" type="slidenum">
              <a:rPr lang="en-US" altLang="en-US"/>
              <a:pPr/>
              <a:t>13</a:t>
            </a:fld>
            <a:endParaRPr lang="en-US" altLang="en-US"/>
          </a:p>
        </p:txBody>
      </p:sp>
      <p:sp>
        <p:nvSpPr>
          <p:cNvPr id="1236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69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01004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25728-2AC7-480A-8E12-4CEB7AD44342}" type="slidenum">
              <a:rPr lang="en-US" altLang="en-US"/>
              <a:pPr/>
              <a:t>14</a:t>
            </a:fld>
            <a:endParaRPr lang="en-US" altLang="en-US"/>
          </a:p>
        </p:txBody>
      </p:sp>
      <p:sp>
        <p:nvSpPr>
          <p:cNvPr id="1239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90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71387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3672C-80B5-490A-8C34-193A06E5581E}" type="slidenum">
              <a:rPr lang="en-US" altLang="en-US"/>
              <a:pPr/>
              <a:t>15</a:t>
            </a:fld>
            <a:endParaRPr lang="en-US" altLang="en-US"/>
          </a:p>
        </p:txBody>
      </p:sp>
      <p:sp>
        <p:nvSpPr>
          <p:cNvPr id="1245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5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93173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07B62-805C-4F82-A485-8CEB02AA3697}" type="slidenum">
              <a:rPr lang="en-US" altLang="en-US"/>
              <a:pPr/>
              <a:t>16</a:t>
            </a:fld>
            <a:endParaRPr lang="en-US" altLang="en-US"/>
          </a:p>
        </p:txBody>
      </p:sp>
      <p:sp>
        <p:nvSpPr>
          <p:cNvPr id="12492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928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8325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i="1">
                <a:solidFill>
                  <a:schemeClr val="tx1"/>
                </a:solidFill>
                <a:latin typeface="Times New Roman" panose="02020603050405020304" pitchFamily="18" charset="0"/>
              </a:defRPr>
            </a:lvl1pPr>
            <a:lvl2pPr marL="742950" indent="-285750" defTabSz="965200">
              <a:defRPr sz="2400" i="1">
                <a:solidFill>
                  <a:schemeClr val="tx1"/>
                </a:solidFill>
                <a:latin typeface="Times New Roman" panose="02020603050405020304" pitchFamily="18" charset="0"/>
              </a:defRPr>
            </a:lvl2pPr>
            <a:lvl3pPr marL="1143000" indent="-228600" defTabSz="965200">
              <a:defRPr sz="2400" i="1">
                <a:solidFill>
                  <a:schemeClr val="tx1"/>
                </a:solidFill>
                <a:latin typeface="Times New Roman" panose="02020603050405020304" pitchFamily="18" charset="0"/>
              </a:defRPr>
            </a:lvl3pPr>
            <a:lvl4pPr marL="1600200" indent="-228600" defTabSz="965200">
              <a:defRPr sz="2400" i="1">
                <a:solidFill>
                  <a:schemeClr val="tx1"/>
                </a:solidFill>
                <a:latin typeface="Times New Roman" panose="02020603050405020304" pitchFamily="18" charset="0"/>
              </a:defRPr>
            </a:lvl4pPr>
            <a:lvl5pPr marL="2057400" indent="-228600" defTabSz="965200">
              <a:defRPr sz="2400" i="1">
                <a:solidFill>
                  <a:schemeClr val="tx1"/>
                </a:solidFill>
                <a:latin typeface="Times New Roman" panose="02020603050405020304" pitchFamily="18" charset="0"/>
              </a:defRPr>
            </a:lvl5pPr>
            <a:lvl6pPr marL="2514600" indent="-228600" defTabSz="965200"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65200"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65200"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65200" eaLnBrk="0" fontAlgn="base" hangingPunct="0">
              <a:spcBef>
                <a:spcPct val="0"/>
              </a:spcBef>
              <a:spcAft>
                <a:spcPct val="0"/>
              </a:spcAft>
              <a:defRPr sz="2400" i="1">
                <a:solidFill>
                  <a:schemeClr val="tx1"/>
                </a:solidFill>
                <a:latin typeface="Times New Roman" panose="02020603050405020304" pitchFamily="18" charset="0"/>
              </a:defRPr>
            </a:lvl9pPr>
          </a:lstStyle>
          <a:p>
            <a:fld id="{78EA77DF-D0A2-4A01-81ED-F6256C45B862}" type="slidenum">
              <a:rPr lang="en-US" altLang="en-US" sz="1200" i="0"/>
              <a:pPr/>
              <a:t>17</a:t>
            </a:fld>
            <a:endParaRPr lang="en-US" altLang="en-US" sz="1200" i="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1111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1"/>
          </p:nvPr>
        </p:nvSpPr>
        <p:spPr>
          <a:ln/>
        </p:spPr>
        <p:txBody>
          <a:bodyPr/>
          <a:lstStyle>
            <a:lvl1pPr>
              <a:defRPr/>
            </a:lvl1pPr>
          </a:lstStyle>
          <a:p>
            <a:pPr>
              <a:defRPr/>
            </a:pPr>
            <a:fld id="{AEC16F0D-2289-4732-BBED-27F5B052221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72260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4" name="Rectangle 7"/>
          <p:cNvSpPr>
            <a:spLocks noGrp="1" noChangeArrowheads="1"/>
          </p:cNvSpPr>
          <p:nvPr>
            <p:ph type="sldNum" sz="quarter" idx="11"/>
          </p:nvPr>
        </p:nvSpPr>
        <p:spPr>
          <a:ln/>
        </p:spPr>
        <p:txBody>
          <a:bodyPr/>
          <a:lstStyle>
            <a:lvl1pPr>
              <a:defRPr/>
            </a:lvl1pPr>
          </a:lstStyle>
          <a:p>
            <a:pPr>
              <a:defRPr/>
            </a:pPr>
            <a:fld id="{90960159-AFE9-4D12-B751-BC4DA5AF9BE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23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179558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smtClean="0"/>
              <a:t>Presenter details comes here</a:t>
            </a:r>
          </a:p>
          <a:p>
            <a:pPr lvl="0"/>
            <a:r>
              <a:rPr lang="en-GB" dirty="0" smtClean="0"/>
              <a:t>Date and other details can come here</a:t>
            </a:r>
          </a:p>
        </p:txBody>
      </p:sp>
      <p:sp>
        <p:nvSpPr>
          <p:cNvPr id="2" name="Title 1"/>
          <p:cNvSpPr>
            <a:spLocks noGrp="1"/>
          </p:cNvSpPr>
          <p:nvPr>
            <p:ph type="title" hasCustomPrompt="1"/>
          </p:nvPr>
        </p:nvSpPr>
        <p:spPr>
          <a:xfrm>
            <a:off x="2514600" y="3810000"/>
            <a:ext cx="6019800" cy="1524000"/>
          </a:xfrm>
          <a:prstGeom prst="rect">
            <a:avLst/>
          </a:prstGeo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sp>
        <p:nvSpPr>
          <p:cNvPr id="14" name="TextBox 13"/>
          <p:cNvSpPr txBox="1"/>
          <p:nvPr userDrawn="1"/>
        </p:nvSpPr>
        <p:spPr>
          <a:xfrm>
            <a:off x="-76200" y="5257800"/>
            <a:ext cx="22098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5" name="TextBox 14"/>
          <p:cNvSpPr txBox="1"/>
          <p:nvPr userDrawn="1"/>
        </p:nvSpPr>
        <p:spPr>
          <a:xfrm>
            <a:off x="152400" y="5666601"/>
            <a:ext cx="1905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258907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cstate="prin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fontAlgn="auto">
              <a:spcBef>
                <a:spcPts val="0"/>
              </a:spcBef>
              <a:spcAft>
                <a:spcPts val="0"/>
              </a:spcAft>
            </a:pPr>
            <a:endParaRPr lang="en-US" sz="1800" dirty="0">
              <a:solidFill>
                <a:prstClr val="white"/>
              </a:solidFill>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pic>
        <p:nvPicPr>
          <p:cNvPr id="26" name="Picture 25"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sp>
        <p:nvSpPr>
          <p:cNvPr id="30" name="TextBox 29"/>
          <p:cNvSpPr txBox="1"/>
          <p:nvPr userDrawn="1"/>
        </p:nvSpPr>
        <p:spPr>
          <a:xfrm>
            <a:off x="-76200" y="5257800"/>
            <a:ext cx="2209800" cy="553998"/>
          </a:xfrm>
          <a:prstGeom prst="rect">
            <a:avLst/>
          </a:prstGeom>
          <a:noFill/>
        </p:spPr>
        <p:txBody>
          <a:bodyPr wrap="square" rtlCol="0">
            <a:spAutoFit/>
          </a:bodyPr>
          <a:lstStyle/>
          <a:p>
            <a:pPr algn="ctr" fontAlgn="auto">
              <a:spcBef>
                <a:spcPts val="0"/>
              </a:spcBef>
              <a:spcAft>
                <a:spcPts val="0"/>
              </a:spcAft>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31" name="TextBox 30"/>
          <p:cNvSpPr txBox="1"/>
          <p:nvPr userDrawn="1"/>
        </p:nvSpPr>
        <p:spPr>
          <a:xfrm>
            <a:off x="152400" y="5666601"/>
            <a:ext cx="1905000" cy="276999"/>
          </a:xfrm>
          <a:prstGeom prst="rect">
            <a:avLst/>
          </a:prstGeom>
          <a:noFill/>
        </p:spPr>
        <p:txBody>
          <a:bodyPr wrap="square" rtlCol="0">
            <a:spAutoFit/>
          </a:bodyPr>
          <a:lstStyle/>
          <a:p>
            <a:pPr fontAlgn="auto">
              <a:spcBef>
                <a:spcPts val="0"/>
              </a:spcBef>
              <a:spcAft>
                <a:spcPts val="0"/>
              </a:spcAft>
            </a:pPr>
            <a:r>
              <a:rPr lang="en-US" sz="1200" dirty="0">
                <a:solidFill>
                  <a:srgbClr val="FFFFFF"/>
                </a:solidFill>
                <a:latin typeface="Arial"/>
                <a:cs typeface="Arial"/>
              </a:rPr>
              <a:t>Pilani Campus</a:t>
            </a:r>
          </a:p>
        </p:txBody>
      </p:sp>
      <p:sp>
        <p:nvSpPr>
          <p:cNvPr id="11" name="Title 1"/>
          <p:cNvSpPr>
            <a:spLocks noGrp="1"/>
          </p:cNvSpPr>
          <p:nvPr userDrawn="1">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spTree>
    <p:extLst>
      <p:ext uri="{BB962C8B-B14F-4D97-AF65-F5344CB8AC3E}">
        <p14:creationId xmlns:p14="http://schemas.microsoft.com/office/powerpoint/2010/main" val="33106646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smtClean="0"/>
              <a:t>Presenter details comes here</a:t>
            </a:r>
          </a:p>
          <a:p>
            <a:pPr lvl="0"/>
            <a:r>
              <a:rPr lang="en-GB" dirty="0" smtClean="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smtClean="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sp>
        <p:nvSpPr>
          <p:cNvPr id="14" name="TextBox 13"/>
          <p:cNvSpPr txBox="1"/>
          <p:nvPr userDrawn="1"/>
        </p:nvSpPr>
        <p:spPr>
          <a:xfrm>
            <a:off x="-76200" y="5257800"/>
            <a:ext cx="2209800" cy="553998"/>
          </a:xfrm>
          <a:prstGeom prst="rect">
            <a:avLst/>
          </a:prstGeom>
          <a:noFill/>
        </p:spPr>
        <p:txBody>
          <a:bodyPr wrap="square" rtlCol="0">
            <a:spAutoFit/>
          </a:bodyPr>
          <a:lstStyle/>
          <a:p>
            <a:pPr algn="ctr" fontAlgn="auto">
              <a:spcBef>
                <a:spcPts val="0"/>
              </a:spcBef>
              <a:spcAft>
                <a:spcPts val="0"/>
              </a:spcAft>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5" name="TextBox 14"/>
          <p:cNvSpPr txBox="1"/>
          <p:nvPr userDrawn="1"/>
        </p:nvSpPr>
        <p:spPr>
          <a:xfrm>
            <a:off x="152400" y="5666601"/>
            <a:ext cx="1905000" cy="276999"/>
          </a:xfrm>
          <a:prstGeom prst="rect">
            <a:avLst/>
          </a:prstGeom>
          <a:noFill/>
        </p:spPr>
        <p:txBody>
          <a:bodyPr wrap="square" rtlCol="0">
            <a:spAutoFit/>
          </a:bodyPr>
          <a:lstStyle/>
          <a:p>
            <a:pPr fontAlgn="auto">
              <a:spcBef>
                <a:spcPts val="0"/>
              </a:spcBef>
              <a:spcAft>
                <a:spcPts val="0"/>
              </a:spcAft>
            </a:pPr>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16875174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TextBox 11"/>
          <p:cNvSpPr txBox="1"/>
          <p:nvPr userDrawn="1"/>
        </p:nvSpPr>
        <p:spPr>
          <a:xfrm>
            <a:off x="6858000" y="762000"/>
            <a:ext cx="2209800" cy="553998"/>
          </a:xfrm>
          <a:prstGeom prst="rect">
            <a:avLst/>
          </a:prstGeom>
          <a:noFill/>
        </p:spPr>
        <p:txBody>
          <a:bodyPr wrap="square" rtlCol="0">
            <a:spAutoFit/>
          </a:bodyPr>
          <a:lstStyle/>
          <a:p>
            <a:pPr algn="ctr" fontAlgn="auto">
              <a:spcBef>
                <a:spcPts val="0"/>
              </a:spcBef>
              <a:spcAft>
                <a:spcPts val="0"/>
              </a:spcAft>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3" name="TextBox 12"/>
          <p:cNvSpPr txBox="1"/>
          <p:nvPr userDrawn="1"/>
        </p:nvSpPr>
        <p:spPr>
          <a:xfrm>
            <a:off x="7086600" y="1170801"/>
            <a:ext cx="1905000" cy="276999"/>
          </a:xfrm>
          <a:prstGeom prst="rect">
            <a:avLst/>
          </a:prstGeom>
          <a:noFill/>
        </p:spPr>
        <p:txBody>
          <a:bodyPr wrap="square" rtlCol="0">
            <a:spAutoFit/>
          </a:bodyPr>
          <a:lstStyle/>
          <a:p>
            <a:pPr fontAlgn="auto">
              <a:spcBef>
                <a:spcPts val="0"/>
              </a:spcBef>
              <a:spcAft>
                <a:spcPts val="0"/>
              </a:spcAft>
            </a:pPr>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3591505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spTree>
    <p:extLst>
      <p:ext uri="{BB962C8B-B14F-4D97-AF65-F5344CB8AC3E}">
        <p14:creationId xmlns:p14="http://schemas.microsoft.com/office/powerpoint/2010/main" val="27308486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lvl="1"/>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lvl="1"/>
            <a:endParaRPr lang="en-US" dirty="0" smtClean="0"/>
          </a:p>
          <a:p>
            <a:pPr lvl="1"/>
            <a:endParaRPr lang="en-US" dirty="0" smtClean="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5"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
        <p:nvSpPr>
          <p:cNvPr id="34" name="TextBox 33"/>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extLst>
      <p:ext uri="{BB962C8B-B14F-4D97-AF65-F5344CB8AC3E}">
        <p14:creationId xmlns:p14="http://schemas.microsoft.com/office/powerpoint/2010/main" val="2778999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7"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Tree>
    <p:extLst>
      <p:ext uri="{BB962C8B-B14F-4D97-AF65-F5344CB8AC3E}">
        <p14:creationId xmlns:p14="http://schemas.microsoft.com/office/powerpoint/2010/main" val="127827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3"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Tree>
    <p:extLst>
      <p:ext uri="{BB962C8B-B14F-4D97-AF65-F5344CB8AC3E}">
        <p14:creationId xmlns:p14="http://schemas.microsoft.com/office/powerpoint/2010/main" val="7805641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5"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0" name="TextBox 19"/>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extLst>
      <p:ext uri="{BB962C8B-B14F-4D97-AF65-F5344CB8AC3E}">
        <p14:creationId xmlns:p14="http://schemas.microsoft.com/office/powerpoint/2010/main" val="4120316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10"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7" name="TextBox 16"/>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extLst>
      <p:ext uri="{BB962C8B-B14F-4D97-AF65-F5344CB8AC3E}">
        <p14:creationId xmlns:p14="http://schemas.microsoft.com/office/powerpoint/2010/main" val="4157970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4"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1" name="TextBox 30"/>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extLst>
      <p:ext uri="{BB962C8B-B14F-4D97-AF65-F5344CB8AC3E}">
        <p14:creationId xmlns:p14="http://schemas.microsoft.com/office/powerpoint/2010/main" val="359568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grpSp>
        <p:nvGrpSpPr>
          <p:cNvPr id="2"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fontAlgn="auto">
              <a:spcBef>
                <a:spcPts val="0"/>
              </a:spcBef>
              <a:spcAft>
                <a:spcPts val="0"/>
              </a:spcAft>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Tree>
    <p:extLst>
      <p:ext uri="{BB962C8B-B14F-4D97-AF65-F5344CB8AC3E}">
        <p14:creationId xmlns:p14="http://schemas.microsoft.com/office/powerpoint/2010/main" val="27324743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376605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3682771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lgn="ctr" fontAlgn="auto">
              <a:spcBef>
                <a:spcPts val="0"/>
              </a:spcBef>
              <a:spcAft>
                <a:spcPts val="0"/>
              </a:spcAft>
            </a:pPr>
            <a:endParaRPr lang="en-IN" dirty="0">
              <a:solidFill>
                <a:prstClr val="black"/>
              </a:solidFill>
              <a:latin typeface="Calibri"/>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fontAlgn="auto">
              <a:spcBef>
                <a:spcPts val="0"/>
              </a:spcBef>
              <a:spcAft>
                <a:spcPts val="0"/>
              </a:spcAft>
            </a:pPr>
            <a:fld id="{67F776DB-C4B4-46F1-926D-41EFCFC3A86A}" type="slidenum">
              <a:rPr lang="en-IN" smtClean="0">
                <a:solidFill>
                  <a:prstClr val="black"/>
                </a:solidFill>
                <a:latin typeface="Calibri"/>
              </a:rPr>
              <a:pPr fontAlgn="auto">
                <a:spcBef>
                  <a:spcPts val="0"/>
                </a:spcBef>
                <a:spcAft>
                  <a:spcPts val="0"/>
                </a:spcAft>
              </a:pPr>
              <a:t>‹#›</a:t>
            </a:fld>
            <a:endParaRPr lang="en-IN" dirty="0">
              <a:solidFill>
                <a:prstClr val="black"/>
              </a:solidFill>
              <a:latin typeface="Calibri"/>
            </a:endParaRPr>
          </a:p>
        </p:txBody>
      </p:sp>
    </p:spTree>
    <p:extLst>
      <p:ext uri="{BB962C8B-B14F-4D97-AF65-F5344CB8AC3E}">
        <p14:creationId xmlns:p14="http://schemas.microsoft.com/office/powerpoint/2010/main" val="30723379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39471927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39128283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4249471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1157572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4241288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141266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2517394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4115692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IN"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auto">
              <a:spcBef>
                <a:spcPts val="0"/>
              </a:spcBef>
              <a:spcAft>
                <a:spcPts val="0"/>
              </a:spcAft>
            </a:pPr>
            <a:fld id="{67F776DB-C4B4-46F1-926D-41EFCFC3A86A}" type="slidenum">
              <a:rPr lang="en-IN" sz="1800" smtClean="0">
                <a:solidFill>
                  <a:prstClr val="black"/>
                </a:solidFill>
                <a:latin typeface="Calibri"/>
              </a:rPr>
              <a:pPr fontAlgn="auto">
                <a:spcBef>
                  <a:spcPts val="0"/>
                </a:spcBef>
                <a:spcAft>
                  <a:spcPts val="0"/>
                </a:spcAft>
              </a:pPr>
              <a:t>‹#›</a:t>
            </a:fld>
            <a:endParaRPr lang="en-IN" sz="1800">
              <a:solidFill>
                <a:prstClr val="black"/>
              </a:solidFill>
              <a:latin typeface="Calibri"/>
            </a:endParaRPr>
          </a:p>
        </p:txBody>
      </p:sp>
    </p:spTree>
    <p:extLst>
      <p:ext uri="{BB962C8B-B14F-4D97-AF65-F5344CB8AC3E}">
        <p14:creationId xmlns:p14="http://schemas.microsoft.com/office/powerpoint/2010/main" val="35991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4.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4.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920" r:id="rId14"/>
    <p:sldLayoutId id="2147483921" r:id="rId15"/>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24" r:id="rId12"/>
    <p:sldLayoutId id="2147483925" r:id="rId13"/>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pPr fontAlgn="auto">
              <a:spcBef>
                <a:spcPts val="0"/>
              </a:spcBef>
              <a:spcAft>
                <a:spcPts val="0"/>
              </a:spcAft>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pPr fontAlgn="auto">
              <a:spcBef>
                <a:spcPts val="0"/>
              </a:spcBef>
              <a:spcAft>
                <a:spcPts val="0"/>
              </a:spcAft>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pPr fontAlgn="auto">
              <a:spcBef>
                <a:spcPts val="0"/>
              </a:spcBef>
              <a:spcAft>
                <a:spcPts val="0"/>
              </a:spcAft>
            </a:pPr>
            <a:fld id="{BC8D7E44-7D4F-4942-A8C9-2DF6BF8399E8}" type="slidenum">
              <a:rPr lang="en-US" smtClean="0">
                <a:solidFill>
                  <a:prstClr val="black">
                    <a:tint val="75000"/>
                  </a:prstClr>
                </a:solidFill>
              </a:rPr>
              <a:pPr fontAlgn="auto">
                <a:spcBef>
                  <a:spcPts val="0"/>
                </a:spcBef>
                <a:spcAft>
                  <a:spcPts val="0"/>
                </a:spcAft>
              </a:pPr>
              <a:t>‹#›</a:t>
            </a:fld>
            <a:endParaRPr lang="en-US">
              <a:solidFill>
                <a:prstClr val="black">
                  <a:tint val="75000"/>
                </a:prstClr>
              </a:solidFill>
            </a:endParaRPr>
          </a:p>
        </p:txBody>
      </p:sp>
    </p:spTree>
    <p:extLst>
      <p:ext uri="{BB962C8B-B14F-4D97-AF65-F5344CB8AC3E}">
        <p14:creationId xmlns:p14="http://schemas.microsoft.com/office/powerpoint/2010/main" val="3720734934"/>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Lst>
  <p:hf sldNum="0" hdr="0" ftr="0" dt="0"/>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fontAlgn="auto">
              <a:spcBef>
                <a:spcPts val="0"/>
              </a:spcBef>
              <a:spcAft>
                <a:spcPts val="0"/>
              </a:spcAft>
            </a:pPr>
            <a:r>
              <a:rPr lang="en-US" sz="1100" b="1" dirty="0" smtClean="0">
                <a:solidFill>
                  <a:srgbClr val="101141"/>
                </a:solidFill>
                <a:latin typeface="Arial"/>
                <a:cs typeface="Arial"/>
              </a:rPr>
              <a:t>BITS </a:t>
            </a:r>
            <a:r>
              <a:rPr lang="en-US" sz="1100" dirty="0" smtClean="0">
                <a:solidFill>
                  <a:srgbClr val="101141"/>
                </a:solidFill>
                <a:latin typeface="Arial"/>
                <a:cs typeface="Arial"/>
              </a:rPr>
              <a:t>Pilani, </a:t>
            </a:r>
            <a:r>
              <a:rPr lang="en-US" sz="1100" dirty="0" err="1" smtClean="0">
                <a:solidFill>
                  <a:srgbClr val="101141"/>
                </a:solidFill>
                <a:latin typeface="Arial"/>
                <a:cs typeface="Arial"/>
              </a:rPr>
              <a:t>Pilani</a:t>
            </a:r>
            <a:r>
              <a:rPr lang="en-US" sz="1100" dirty="0" smtClean="0">
                <a:solidFill>
                  <a:srgbClr val="101141"/>
                </a:solidFill>
                <a:latin typeface="Arial"/>
                <a:cs typeface="Arial"/>
              </a:rPr>
              <a:t> Campus</a:t>
            </a:r>
            <a:endParaRPr lang="en-US" sz="1100" dirty="0">
              <a:solidFill>
                <a:srgbClr val="101141"/>
              </a:solidFill>
              <a:latin typeface="Arial"/>
              <a:cs typeface="Arial"/>
            </a:endParaRPr>
          </a:p>
        </p:txBody>
      </p:sp>
      <p:pic>
        <p:nvPicPr>
          <p:cNvPr id="8" name="Picture 7" descr="Picture 7.png"/>
          <p:cNvPicPr>
            <a:picLocks noChangeAspect="1"/>
          </p:cNvPicPr>
          <p:nvPr userDrawn="1"/>
        </p:nvPicPr>
        <p:blipFill>
          <a:blip r:embed="rId13" cstate="print"/>
          <a:srcRect l="1923" b="5336"/>
          <a:stretch>
            <a:fillRect/>
          </a:stretch>
        </p:blipFill>
        <p:spPr>
          <a:xfrm>
            <a:off x="6629400" y="-1"/>
            <a:ext cx="2193193" cy="692697"/>
          </a:xfrm>
          <a:prstGeom prst="rect">
            <a:avLst/>
          </a:prstGeom>
        </p:spPr>
      </p:pic>
      <p:grpSp>
        <p:nvGrpSpPr>
          <p:cNvPr id="9" name="Group 8"/>
          <p:cNvGrpSpPr/>
          <p:nvPr userDrawn="1"/>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13" name="Group 12"/>
          <p:cNvGrpSpPr/>
          <p:nvPr userDrawn="1"/>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Tree>
    <p:extLst>
      <p:ext uri="{BB962C8B-B14F-4D97-AF65-F5344CB8AC3E}">
        <p14:creationId xmlns:p14="http://schemas.microsoft.com/office/powerpoint/2010/main" val="288626362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5.xml"/><Relationship Id="rId7" Type="http://schemas.openxmlformats.org/officeDocument/2006/relationships/image" Target="../media/image25.emf"/><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emf"/><Relationship Id="rId4" Type="http://schemas.openxmlformats.org/officeDocument/2006/relationships/oleObject" Target="../embeddings/oleObject1.bin"/><Relationship Id="rId9"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30.png"/><Relationship Id="rId4" Type="http://schemas.openxmlformats.org/officeDocument/2006/relationships/image" Target="../media/image15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8.tiff"/><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9.tiff"/><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 Id="rId5" Type="http://schemas.openxmlformats.org/officeDocument/2006/relationships/image" Target="../media/image49.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 Id="rId5"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400800" cy="1524000"/>
          </a:xfrm>
        </p:spPr>
        <p:txBody>
          <a:bodyPr/>
          <a:lstStyle/>
          <a:p>
            <a:pPr algn="ctr" fontAlgn="auto">
              <a:spcAft>
                <a:spcPts val="0"/>
              </a:spcAft>
              <a:defRPr/>
            </a:pPr>
            <a:r>
              <a:rPr lang="en-US" dirty="0" smtClean="0">
                <a:solidFill>
                  <a:srgbClr val="FFFF66"/>
                </a:solidFill>
                <a:latin typeface="+mn-lt"/>
              </a:rPr>
              <a:t>Natural Language Processing</a:t>
            </a:r>
            <a:br>
              <a:rPr lang="en-US" dirty="0" smtClean="0">
                <a:solidFill>
                  <a:srgbClr val="FFFF66"/>
                </a:solidFill>
                <a:latin typeface="+mn-lt"/>
              </a:rPr>
            </a:br>
            <a:r>
              <a:rPr lang="en-US" dirty="0">
                <a:solidFill>
                  <a:srgbClr val="FFFF66"/>
                </a:solidFill>
                <a:latin typeface="+mn-lt"/>
              </a:rPr>
              <a:t>DSECL    ZG565</a:t>
            </a:r>
            <a:endParaRPr lang="en-US" dirty="0" smtClean="0">
              <a:solidFill>
                <a:srgbClr val="FFFF66"/>
              </a:solidFill>
              <a:latin typeface="+mn-lt"/>
            </a:endParaRP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a:bodyPr>
          <a:lstStyle/>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Prof.Vijayalakshmi</a:t>
            </a: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BITS-Pilani</a:t>
            </a:r>
          </a:p>
        </p:txBody>
      </p:sp>
    </p:spTree>
    <p:extLst>
      <p:ext uri="{BB962C8B-B14F-4D97-AF65-F5344CB8AC3E}">
        <p14:creationId xmlns:p14="http://schemas.microsoft.com/office/powerpoint/2010/main" val="2100646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 answering system</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automatically </a:t>
            </a:r>
            <a:r>
              <a:rPr lang="en-US" dirty="0"/>
              <a:t>answer questions posed by humans in a natural </a:t>
            </a:r>
            <a:r>
              <a:rPr lang="en-US" dirty="0" smtClean="0"/>
              <a:t>language.</a:t>
            </a:r>
          </a:p>
          <a:p>
            <a:pPr>
              <a:buFont typeface="Wingdings" panose="05000000000000000000" pitchFamily="2" charset="2"/>
              <a:buChar char="v"/>
            </a:pPr>
            <a:r>
              <a:rPr lang="en-US" dirty="0" err="1" smtClean="0"/>
              <a:t>Eg</a:t>
            </a:r>
            <a:r>
              <a:rPr lang="en-US" dirty="0" smtClean="0"/>
              <a:t>: Does he eat bass?</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3354543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POS tagging is hard?</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Ambiguity </a:t>
            </a:r>
            <a:endParaRPr lang="en-US" dirty="0" smtClean="0"/>
          </a:p>
          <a:p>
            <a:pPr marL="0" indent="0">
              <a:buNone/>
            </a:pPr>
            <a:r>
              <a:rPr lang="en-US" dirty="0" err="1" smtClean="0"/>
              <a:t>Eg</a:t>
            </a:r>
            <a:r>
              <a:rPr lang="en-US" dirty="0" smtClean="0"/>
              <a:t>: </a:t>
            </a:r>
          </a:p>
          <a:p>
            <a:r>
              <a:rPr lang="en-US" dirty="0" smtClean="0"/>
              <a:t>He will race/VB the car.</a:t>
            </a:r>
          </a:p>
          <a:p>
            <a:r>
              <a:rPr lang="en-US" dirty="0" smtClean="0"/>
              <a:t>When will the race/NOUN end? </a:t>
            </a:r>
          </a:p>
          <a:p>
            <a:r>
              <a:rPr lang="en-US" dirty="0" smtClean="0"/>
              <a:t>The boat floated/VBD … </a:t>
            </a:r>
            <a:r>
              <a:rPr lang="en-IN" dirty="0" smtClean="0"/>
              <a:t>down the river sank</a:t>
            </a:r>
            <a:endParaRPr lang="en-US" dirty="0" smtClean="0"/>
          </a:p>
          <a:p>
            <a:pPr>
              <a:buFont typeface="Wingdings" panose="05000000000000000000" pitchFamily="2" charset="2"/>
              <a:buChar char="v"/>
            </a:pPr>
            <a:r>
              <a:rPr lang="en-US" dirty="0" smtClean="0"/>
              <a:t> Average of ~2 parts of speech for each word</a:t>
            </a:r>
            <a:endParaRPr lang="en-IN" dirty="0"/>
          </a:p>
        </p:txBody>
      </p:sp>
    </p:spTree>
    <p:extLst>
      <p:ext uri="{BB962C8B-B14F-4D97-AF65-F5344CB8AC3E}">
        <p14:creationId xmlns:p14="http://schemas.microsoft.com/office/powerpoint/2010/main" val="2581863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Rectangle 2"/>
          <p:cNvSpPr>
            <a:spLocks noGrp="1" noChangeArrowheads="1"/>
          </p:cNvSpPr>
          <p:nvPr>
            <p:ph type="title"/>
          </p:nvPr>
        </p:nvSpPr>
        <p:spPr/>
        <p:txBody>
          <a:bodyPr/>
          <a:lstStyle/>
          <a:p>
            <a:r>
              <a:rPr lang="en-US" altLang="en-US"/>
              <a:t>Parts of Speech</a:t>
            </a:r>
          </a:p>
        </p:txBody>
      </p:sp>
      <p:sp>
        <p:nvSpPr>
          <p:cNvPr id="1233923" name="Rectangle 3"/>
          <p:cNvSpPr>
            <a:spLocks noGrp="1" noChangeArrowheads="1"/>
          </p:cNvSpPr>
          <p:nvPr>
            <p:ph idx="1"/>
          </p:nvPr>
        </p:nvSpPr>
        <p:spPr/>
        <p:txBody>
          <a:bodyPr/>
          <a:lstStyle/>
          <a:p>
            <a:pPr>
              <a:lnSpc>
                <a:spcPct val="90000"/>
              </a:lnSpc>
            </a:pPr>
            <a:r>
              <a:rPr lang="en-US" altLang="en-US" dirty="0"/>
              <a:t>8 (</a:t>
            </a:r>
            <a:r>
              <a:rPr lang="en-US" altLang="en-US" dirty="0" err="1"/>
              <a:t>ish</a:t>
            </a:r>
            <a:r>
              <a:rPr lang="en-US" altLang="en-US" dirty="0"/>
              <a:t>) traditional parts of speech</a:t>
            </a:r>
          </a:p>
          <a:p>
            <a:pPr lvl="1">
              <a:lnSpc>
                <a:spcPct val="90000"/>
              </a:lnSpc>
            </a:pPr>
            <a:r>
              <a:rPr lang="en-US" altLang="en-US" dirty="0"/>
              <a:t>Noun, verb, adjective, preposition, adverb, article, interjection, pronoun, conjunction, </a:t>
            </a:r>
            <a:r>
              <a:rPr lang="en-US" altLang="en-US" dirty="0" err="1"/>
              <a:t>etc</a:t>
            </a:r>
            <a:endParaRPr lang="en-US" altLang="en-US" dirty="0"/>
          </a:p>
          <a:p>
            <a:pPr lvl="1">
              <a:lnSpc>
                <a:spcPct val="90000"/>
              </a:lnSpc>
            </a:pPr>
            <a:r>
              <a:rPr lang="en-US" altLang="en-US" dirty="0"/>
              <a:t>Called: parts-of-speech, lexical categories, word classes, morphological classes, lexical tags...</a:t>
            </a:r>
          </a:p>
          <a:p>
            <a:pPr lvl="1">
              <a:lnSpc>
                <a:spcPct val="90000"/>
              </a:lnSpc>
            </a:pPr>
            <a:r>
              <a:rPr lang="en-US" altLang="en-US" dirty="0"/>
              <a:t>Lots of debate within linguistics about the number, nature, and universality of these</a:t>
            </a:r>
          </a:p>
          <a:p>
            <a:pPr lvl="2">
              <a:lnSpc>
                <a:spcPct val="90000"/>
              </a:lnSpc>
            </a:pPr>
            <a:r>
              <a:rPr lang="en-US" altLang="en-US" dirty="0"/>
              <a:t>We’ll completely ignore this debate.</a:t>
            </a:r>
          </a:p>
        </p:txBody>
      </p:sp>
    </p:spTree>
    <p:extLst>
      <p:ext uri="{BB962C8B-B14F-4D97-AF65-F5344CB8AC3E}">
        <p14:creationId xmlns:p14="http://schemas.microsoft.com/office/powerpoint/2010/main" val="1957034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p:txBody>
          <a:bodyPr/>
          <a:lstStyle/>
          <a:p>
            <a:r>
              <a:rPr lang="en-US" altLang="en-US"/>
              <a:t>POS examples</a:t>
            </a:r>
          </a:p>
        </p:txBody>
      </p:sp>
      <p:sp>
        <p:nvSpPr>
          <p:cNvPr id="1235971" name="Rectangle 3"/>
          <p:cNvSpPr>
            <a:spLocks noGrp="1" noChangeArrowheads="1"/>
          </p:cNvSpPr>
          <p:nvPr>
            <p:ph idx="1"/>
          </p:nvPr>
        </p:nvSpPr>
        <p:spPr>
          <a:xfrm>
            <a:off x="381000" y="1371600"/>
            <a:ext cx="8458200" cy="4525963"/>
          </a:xfrm>
        </p:spPr>
        <p:txBody>
          <a:bodyPr/>
          <a:lstStyle/>
          <a:p>
            <a:r>
              <a:rPr lang="en-US" altLang="en-US" dirty="0"/>
              <a:t>N		noun		</a:t>
            </a:r>
            <a:r>
              <a:rPr lang="en-US" altLang="en-US" i="1" dirty="0">
                <a:solidFill>
                  <a:schemeClr val="hlink"/>
                </a:solidFill>
              </a:rPr>
              <a:t>chair, bandwidth, pacing</a:t>
            </a:r>
            <a:endParaRPr lang="en-US" altLang="en-US" dirty="0"/>
          </a:p>
          <a:p>
            <a:r>
              <a:rPr lang="en-US" altLang="en-US" dirty="0"/>
              <a:t>V		verb		</a:t>
            </a:r>
            <a:r>
              <a:rPr lang="en-US" altLang="en-US" i="1" dirty="0">
                <a:solidFill>
                  <a:schemeClr val="hlink"/>
                </a:solidFill>
              </a:rPr>
              <a:t>study, debate, munch</a:t>
            </a:r>
            <a:endParaRPr lang="en-US" altLang="en-US" dirty="0"/>
          </a:p>
          <a:p>
            <a:r>
              <a:rPr lang="en-US" altLang="en-US" dirty="0"/>
              <a:t>ADJ	adjective	</a:t>
            </a:r>
            <a:r>
              <a:rPr lang="en-US" altLang="en-US" i="1" dirty="0">
                <a:solidFill>
                  <a:schemeClr val="hlink"/>
                </a:solidFill>
              </a:rPr>
              <a:t>purple, tall, ridiculous</a:t>
            </a:r>
            <a:endParaRPr lang="en-US" altLang="en-US" dirty="0"/>
          </a:p>
          <a:p>
            <a:r>
              <a:rPr lang="en-US" altLang="en-US" dirty="0"/>
              <a:t>ADV	adverb	</a:t>
            </a:r>
            <a:r>
              <a:rPr lang="en-US" altLang="en-US" i="1" dirty="0">
                <a:solidFill>
                  <a:schemeClr val="hlink"/>
                </a:solidFill>
              </a:rPr>
              <a:t>unfortunately, slowly</a:t>
            </a:r>
            <a:endParaRPr lang="en-US" altLang="en-US" dirty="0"/>
          </a:p>
          <a:p>
            <a:r>
              <a:rPr lang="en-US" altLang="en-US" dirty="0"/>
              <a:t>P		preposition	</a:t>
            </a:r>
            <a:r>
              <a:rPr lang="en-US" altLang="en-US" i="1" dirty="0">
                <a:solidFill>
                  <a:schemeClr val="hlink"/>
                </a:solidFill>
              </a:rPr>
              <a:t>of, by, to</a:t>
            </a:r>
          </a:p>
          <a:p>
            <a:r>
              <a:rPr lang="en-US" altLang="en-US" dirty="0"/>
              <a:t>PRO	pronoun	</a:t>
            </a:r>
            <a:r>
              <a:rPr lang="en-US" altLang="en-US" i="1" dirty="0">
                <a:solidFill>
                  <a:schemeClr val="hlink"/>
                </a:solidFill>
              </a:rPr>
              <a:t>I, me, mine</a:t>
            </a:r>
          </a:p>
          <a:p>
            <a:r>
              <a:rPr lang="en-US" altLang="en-US" dirty="0"/>
              <a:t>DET	determiner	</a:t>
            </a:r>
            <a:r>
              <a:rPr lang="en-US" altLang="en-US" i="1" dirty="0">
                <a:solidFill>
                  <a:schemeClr val="hlink"/>
                </a:solidFill>
              </a:rPr>
              <a:t>the, a, that, those</a:t>
            </a:r>
            <a:endParaRPr lang="en-US" altLang="en-US" dirty="0"/>
          </a:p>
        </p:txBody>
      </p:sp>
    </p:spTree>
    <p:extLst>
      <p:ext uri="{BB962C8B-B14F-4D97-AF65-F5344CB8AC3E}">
        <p14:creationId xmlns:p14="http://schemas.microsoft.com/office/powerpoint/2010/main" val="2344385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p:txBody>
          <a:bodyPr/>
          <a:lstStyle/>
          <a:p>
            <a:r>
              <a:rPr lang="en-US" altLang="en-US" dirty="0"/>
              <a:t>POS Tagging</a:t>
            </a:r>
          </a:p>
        </p:txBody>
      </p:sp>
      <p:sp>
        <p:nvSpPr>
          <p:cNvPr id="1238019" name="Rectangle 3"/>
          <p:cNvSpPr>
            <a:spLocks noGrp="1" noChangeArrowheads="1"/>
          </p:cNvSpPr>
          <p:nvPr>
            <p:ph idx="1"/>
          </p:nvPr>
        </p:nvSpPr>
        <p:spPr>
          <a:xfrm>
            <a:off x="381000" y="1219200"/>
            <a:ext cx="8229600" cy="1752600"/>
          </a:xfrm>
        </p:spPr>
        <p:txBody>
          <a:bodyPr/>
          <a:lstStyle/>
          <a:p>
            <a:r>
              <a:rPr lang="en-US" altLang="en-US" dirty="0" smtClean="0"/>
              <a:t>Assigning label to something or someone</a:t>
            </a:r>
          </a:p>
          <a:p>
            <a:r>
              <a:rPr lang="en-US" altLang="en-US" dirty="0" smtClean="0"/>
              <a:t>The </a:t>
            </a:r>
            <a:r>
              <a:rPr lang="en-US" altLang="en-US" dirty="0"/>
              <a:t>process of assigning a part-of-speech </a:t>
            </a:r>
            <a:r>
              <a:rPr lang="en-US" altLang="en-US" dirty="0" smtClean="0"/>
              <a:t>to </a:t>
            </a:r>
            <a:r>
              <a:rPr lang="en-US" altLang="en-US" dirty="0"/>
              <a:t>each word in a collection.</a:t>
            </a:r>
          </a:p>
        </p:txBody>
      </p:sp>
      <p:sp>
        <p:nvSpPr>
          <p:cNvPr id="1238035" name="Rectangle 19"/>
          <p:cNvSpPr>
            <a:spLocks noChangeArrowheads="1"/>
          </p:cNvSpPr>
          <p:nvPr/>
        </p:nvSpPr>
        <p:spPr bwMode="auto">
          <a:xfrm>
            <a:off x="2057400" y="2966292"/>
            <a:ext cx="5638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Wingdings" pitchFamily="64" charset="2"/>
              <a:buChar char="§"/>
              <a:defRPr sz="3200">
                <a:solidFill>
                  <a:srgbClr val="590A0E"/>
                </a:solidFill>
                <a:latin typeface="Tahoma" pitchFamily="64" charset="0"/>
                <a:ea typeface="ＭＳ Ｐゴシック" pitchFamily="64" charset="-128"/>
              </a:defRPr>
            </a:lvl1pPr>
            <a:lvl2pPr marL="742950" indent="-285750" eaLnBrk="0" hangingPunct="0">
              <a:spcBef>
                <a:spcPct val="20000"/>
              </a:spcBef>
              <a:buClr>
                <a:srgbClr val="404040"/>
              </a:buClr>
              <a:buFont typeface="Wingdings" pitchFamily="64" charset="2"/>
              <a:buChar char="§"/>
              <a:defRPr sz="2800">
                <a:solidFill>
                  <a:schemeClr val="tx1"/>
                </a:solidFill>
                <a:latin typeface="Tahoma" pitchFamily="64" charset="0"/>
                <a:ea typeface="ＭＳ Ｐゴシック" pitchFamily="64" charset="-128"/>
              </a:defRPr>
            </a:lvl2pPr>
            <a:lvl3pPr marL="1085850" indent="-228600" eaLnBrk="0" hangingPunct="0">
              <a:spcBef>
                <a:spcPct val="20000"/>
              </a:spcBef>
              <a:buFont typeface="Wingdings" pitchFamily="64" charset="2"/>
              <a:buChar char="§"/>
              <a:defRPr sz="2400">
                <a:solidFill>
                  <a:srgbClr val="2D506B"/>
                </a:solidFill>
                <a:latin typeface="Tahoma" pitchFamily="64" charset="0"/>
                <a:ea typeface="ＭＳ Ｐゴシック" pitchFamily="64" charset="-128"/>
              </a:defRPr>
            </a:lvl3pPr>
            <a:lvl4pPr marL="1428750" indent="-228600" eaLnBrk="0" hangingPunct="0">
              <a:spcBef>
                <a:spcPct val="20000"/>
              </a:spcBef>
              <a:buFont typeface="Wingdings" pitchFamily="64" charset="2"/>
              <a:buChar char="§"/>
              <a:defRPr sz="2000">
                <a:solidFill>
                  <a:schemeClr val="tx1"/>
                </a:solidFill>
                <a:latin typeface="Tahoma" pitchFamily="64" charset="0"/>
                <a:ea typeface="ＭＳ Ｐゴシック" pitchFamily="64" charset="-128"/>
              </a:defRPr>
            </a:lvl4pPr>
            <a:lvl5pPr marL="1771650" indent="-228600" eaLnBrk="0" hangingPunct="0">
              <a:spcBef>
                <a:spcPct val="20000"/>
              </a:spcBef>
              <a:buClr>
                <a:schemeClr val="tx2"/>
              </a:buClr>
              <a:buFont typeface="Wingdings" pitchFamily="64" charset="2"/>
              <a:buChar char="§"/>
              <a:defRPr sz="2000">
                <a:solidFill>
                  <a:schemeClr val="tx1"/>
                </a:solidFill>
                <a:latin typeface="Tahoma" pitchFamily="64" charset="0"/>
                <a:ea typeface="ＭＳ Ｐゴシック" pitchFamily="64" charset="-128"/>
              </a:defRPr>
            </a:lvl5pPr>
            <a:lvl6pPr marL="2228850" indent="-228600" eaLnBrk="0" fontAlgn="base" hangingPunct="0">
              <a:spcBef>
                <a:spcPct val="20000"/>
              </a:spcBef>
              <a:spcAft>
                <a:spcPct val="0"/>
              </a:spcAft>
              <a:buClr>
                <a:schemeClr val="tx2"/>
              </a:buClr>
              <a:buFont typeface="Wingdings" pitchFamily="64" charset="2"/>
              <a:buChar char="§"/>
              <a:defRPr sz="2000">
                <a:solidFill>
                  <a:schemeClr val="tx1"/>
                </a:solidFill>
                <a:latin typeface="Tahoma" pitchFamily="64" charset="0"/>
                <a:ea typeface="ＭＳ Ｐゴシック" pitchFamily="64" charset="-128"/>
              </a:defRPr>
            </a:lvl6pPr>
            <a:lvl7pPr marL="2686050" indent="-228600" eaLnBrk="0" fontAlgn="base" hangingPunct="0">
              <a:spcBef>
                <a:spcPct val="20000"/>
              </a:spcBef>
              <a:spcAft>
                <a:spcPct val="0"/>
              </a:spcAft>
              <a:buClr>
                <a:schemeClr val="tx2"/>
              </a:buClr>
              <a:buFont typeface="Wingdings" pitchFamily="64" charset="2"/>
              <a:buChar char="§"/>
              <a:defRPr sz="2000">
                <a:solidFill>
                  <a:schemeClr val="tx1"/>
                </a:solidFill>
                <a:latin typeface="Tahoma" pitchFamily="64" charset="0"/>
                <a:ea typeface="ＭＳ Ｐゴシック" pitchFamily="64" charset="-128"/>
              </a:defRPr>
            </a:lvl7pPr>
            <a:lvl8pPr marL="3143250" indent="-228600" eaLnBrk="0" fontAlgn="base" hangingPunct="0">
              <a:spcBef>
                <a:spcPct val="20000"/>
              </a:spcBef>
              <a:spcAft>
                <a:spcPct val="0"/>
              </a:spcAft>
              <a:buClr>
                <a:schemeClr val="tx2"/>
              </a:buClr>
              <a:buFont typeface="Wingdings" pitchFamily="64" charset="2"/>
              <a:buChar char="§"/>
              <a:defRPr sz="2000">
                <a:solidFill>
                  <a:schemeClr val="tx1"/>
                </a:solidFill>
                <a:latin typeface="Tahoma" pitchFamily="64" charset="0"/>
                <a:ea typeface="ＭＳ Ｐゴシック" pitchFamily="64" charset="-128"/>
              </a:defRPr>
            </a:lvl8pPr>
            <a:lvl9pPr marL="3600450" indent="-228600" eaLnBrk="0" fontAlgn="base" hangingPunct="0">
              <a:spcBef>
                <a:spcPct val="20000"/>
              </a:spcBef>
              <a:spcAft>
                <a:spcPct val="0"/>
              </a:spcAft>
              <a:buClr>
                <a:schemeClr val="tx2"/>
              </a:buClr>
              <a:buFont typeface="Wingdings" pitchFamily="64" charset="2"/>
              <a:buChar char="§"/>
              <a:defRPr sz="2000">
                <a:solidFill>
                  <a:schemeClr val="tx1"/>
                </a:solidFill>
                <a:latin typeface="Tahoma" pitchFamily="64" charset="0"/>
                <a:ea typeface="ＭＳ Ｐゴシック" pitchFamily="64" charset="-128"/>
              </a:defRPr>
            </a:lvl9pPr>
          </a:lstStyle>
          <a:p>
            <a:pPr>
              <a:lnSpc>
                <a:spcPct val="90000"/>
              </a:lnSpc>
              <a:buClr>
                <a:schemeClr val="tx1"/>
              </a:buClr>
              <a:buFont typeface="Wingdings" pitchFamily="64" charset="2"/>
              <a:buNone/>
            </a:pPr>
            <a:r>
              <a:rPr lang="en-US" altLang="en-US" sz="2400" dirty="0"/>
              <a:t>		</a:t>
            </a:r>
            <a:r>
              <a:rPr lang="en-US" altLang="en-US" sz="2400" u="sng" dirty="0" smtClean="0">
                <a:solidFill>
                  <a:schemeClr val="hlink"/>
                </a:solidFill>
              </a:rPr>
              <a:t>WORD</a:t>
            </a:r>
            <a:r>
              <a:rPr lang="en-US" altLang="en-US" sz="2400" u="sng" dirty="0">
                <a:solidFill>
                  <a:schemeClr val="hlink"/>
                </a:solidFill>
              </a:rPr>
              <a:t>		</a:t>
            </a:r>
            <a:r>
              <a:rPr lang="en-US" altLang="en-US" sz="2400" u="sng" dirty="0" smtClean="0">
                <a:solidFill>
                  <a:schemeClr val="hlink"/>
                </a:solidFill>
              </a:rPr>
              <a:t>tag</a:t>
            </a:r>
            <a:endParaRPr lang="en-US" altLang="en-US" sz="2400" u="sng" dirty="0">
              <a:solidFill>
                <a:schemeClr val="hlink"/>
              </a:solidFill>
            </a:endParaRPr>
          </a:p>
          <a:p>
            <a:pPr>
              <a:lnSpc>
                <a:spcPct val="90000"/>
              </a:lnSpc>
              <a:buClr>
                <a:schemeClr val="tx1"/>
              </a:buClr>
              <a:buFont typeface="Wingdings" pitchFamily="64" charset="2"/>
              <a:buNone/>
            </a:pPr>
            <a:r>
              <a:rPr lang="en-US" altLang="en-US" sz="2400" b="1" dirty="0"/>
              <a:t>		</a:t>
            </a:r>
            <a:r>
              <a:rPr lang="en-US" altLang="en-US" sz="2400" b="1" dirty="0" smtClean="0">
                <a:solidFill>
                  <a:schemeClr val="hlink"/>
                </a:solidFill>
              </a:rPr>
              <a:t>the</a:t>
            </a:r>
            <a:r>
              <a:rPr lang="en-US" altLang="en-US" sz="2400" b="1" dirty="0">
                <a:solidFill>
                  <a:schemeClr val="hlink"/>
                </a:solidFill>
              </a:rPr>
              <a:t>		</a:t>
            </a:r>
            <a:r>
              <a:rPr lang="en-US" altLang="en-US" sz="2400" b="1" dirty="0" smtClean="0">
                <a:solidFill>
                  <a:schemeClr val="hlink"/>
                </a:solidFill>
              </a:rPr>
              <a:t>DET</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koala</a:t>
            </a:r>
            <a:r>
              <a:rPr lang="en-US" altLang="en-US" sz="2400" b="1" dirty="0">
                <a:solidFill>
                  <a:schemeClr val="hlink"/>
                </a:solidFill>
              </a:rPr>
              <a:t>		</a:t>
            </a:r>
            <a:r>
              <a:rPr lang="en-US" altLang="en-US" sz="2400" b="1" dirty="0" smtClean="0">
                <a:solidFill>
                  <a:schemeClr val="hlink"/>
                </a:solidFill>
              </a:rPr>
              <a:t>N</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put </a:t>
            </a:r>
            <a:r>
              <a:rPr lang="en-US" altLang="en-US" sz="2400" b="1" dirty="0">
                <a:solidFill>
                  <a:schemeClr val="hlink"/>
                </a:solidFill>
              </a:rPr>
              <a:t>		</a:t>
            </a:r>
            <a:r>
              <a:rPr lang="en-US" altLang="en-US" sz="2400" b="1" dirty="0" smtClean="0">
                <a:solidFill>
                  <a:schemeClr val="hlink"/>
                </a:solidFill>
              </a:rPr>
              <a:t>V</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the </a:t>
            </a:r>
            <a:r>
              <a:rPr lang="en-US" altLang="en-US" sz="2400" b="1" dirty="0">
                <a:solidFill>
                  <a:schemeClr val="hlink"/>
                </a:solidFill>
              </a:rPr>
              <a:t>		</a:t>
            </a:r>
            <a:r>
              <a:rPr lang="en-US" altLang="en-US" sz="2400" b="1" dirty="0" smtClean="0">
                <a:solidFill>
                  <a:schemeClr val="hlink"/>
                </a:solidFill>
              </a:rPr>
              <a:t>DET</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keys</a:t>
            </a:r>
            <a:r>
              <a:rPr lang="en-US" altLang="en-US" sz="2400" b="1" dirty="0">
                <a:solidFill>
                  <a:schemeClr val="hlink"/>
                </a:solidFill>
              </a:rPr>
              <a:t>		</a:t>
            </a:r>
            <a:r>
              <a:rPr lang="en-US" altLang="en-US" sz="2400" b="1" dirty="0" smtClean="0">
                <a:solidFill>
                  <a:schemeClr val="hlink"/>
                </a:solidFill>
              </a:rPr>
              <a:t>N</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on</a:t>
            </a:r>
            <a:r>
              <a:rPr lang="en-US" altLang="en-US" sz="2400" b="1" dirty="0">
                <a:solidFill>
                  <a:schemeClr val="hlink"/>
                </a:solidFill>
              </a:rPr>
              <a:t>		</a:t>
            </a:r>
            <a:r>
              <a:rPr lang="en-US" altLang="en-US" sz="2400" b="1" dirty="0" smtClean="0">
                <a:solidFill>
                  <a:schemeClr val="hlink"/>
                </a:solidFill>
              </a:rPr>
              <a:t>P</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the</a:t>
            </a:r>
            <a:r>
              <a:rPr lang="en-US" altLang="en-US" sz="2400" b="1" dirty="0">
                <a:solidFill>
                  <a:schemeClr val="hlink"/>
                </a:solidFill>
              </a:rPr>
              <a:t>		</a:t>
            </a:r>
            <a:r>
              <a:rPr lang="en-US" altLang="en-US" sz="2400" b="1" dirty="0" smtClean="0">
                <a:solidFill>
                  <a:schemeClr val="hlink"/>
                </a:solidFill>
              </a:rPr>
              <a:t>DET</a:t>
            </a:r>
            <a:endParaRPr lang="en-US" altLang="en-US" sz="2400" b="1" dirty="0">
              <a:solidFill>
                <a:schemeClr val="hlink"/>
              </a:solidFill>
            </a:endParaRPr>
          </a:p>
          <a:p>
            <a:pPr>
              <a:lnSpc>
                <a:spcPct val="90000"/>
              </a:lnSpc>
              <a:buClr>
                <a:schemeClr val="tx1"/>
              </a:buClr>
              <a:buFont typeface="Wingdings" pitchFamily="64" charset="2"/>
              <a:buNone/>
            </a:pPr>
            <a:r>
              <a:rPr lang="en-US" altLang="en-US" sz="2400" b="1" dirty="0">
                <a:solidFill>
                  <a:schemeClr val="hlink"/>
                </a:solidFill>
              </a:rPr>
              <a:t>		</a:t>
            </a:r>
            <a:r>
              <a:rPr lang="en-US" altLang="en-US" sz="2400" b="1" dirty="0" smtClean="0">
                <a:solidFill>
                  <a:schemeClr val="hlink"/>
                </a:solidFill>
              </a:rPr>
              <a:t>table</a:t>
            </a:r>
            <a:r>
              <a:rPr lang="en-US" altLang="en-US" sz="2400" b="1" dirty="0">
                <a:solidFill>
                  <a:schemeClr val="hlink"/>
                </a:solidFill>
              </a:rPr>
              <a:t>		</a:t>
            </a:r>
            <a:r>
              <a:rPr lang="en-US" altLang="en-US" sz="2400" b="1" dirty="0" smtClean="0">
                <a:solidFill>
                  <a:schemeClr val="hlink"/>
                </a:solidFill>
              </a:rPr>
              <a:t>N</a:t>
            </a:r>
            <a:endParaRPr lang="en-US" altLang="en-US" sz="2400" b="1" dirty="0">
              <a:solidFill>
                <a:schemeClr val="hlink"/>
              </a:solidFill>
            </a:endParaRPr>
          </a:p>
        </p:txBody>
      </p:sp>
    </p:spTree>
    <p:extLst>
      <p:ext uri="{BB962C8B-B14F-4D97-AF65-F5344CB8AC3E}">
        <p14:creationId xmlns:p14="http://schemas.microsoft.com/office/powerpoint/2010/main" val="1610055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en-US" altLang="en-US" dirty="0"/>
              <a:t>Open and Closed Classes</a:t>
            </a:r>
          </a:p>
        </p:txBody>
      </p:sp>
      <p:sp>
        <p:nvSpPr>
          <p:cNvPr id="1244163" name="Rectangle 3"/>
          <p:cNvSpPr>
            <a:spLocks noGrp="1" noChangeArrowheads="1"/>
          </p:cNvSpPr>
          <p:nvPr>
            <p:ph idx="1"/>
          </p:nvPr>
        </p:nvSpPr>
        <p:spPr/>
        <p:txBody>
          <a:bodyPr/>
          <a:lstStyle/>
          <a:p>
            <a:r>
              <a:rPr lang="en-US" altLang="en-US" sz="2800" dirty="0" smtClean="0"/>
              <a:t>Open </a:t>
            </a:r>
            <a:r>
              <a:rPr lang="en-US" altLang="en-US" sz="2800" dirty="0"/>
              <a:t>class: new ones can be created all the time</a:t>
            </a:r>
          </a:p>
          <a:p>
            <a:pPr lvl="1"/>
            <a:r>
              <a:rPr lang="en-US" altLang="en-US" sz="2400" dirty="0"/>
              <a:t>English has 4: Nouns, Verbs, Adjectives, Adverbs</a:t>
            </a:r>
          </a:p>
          <a:p>
            <a:pPr lvl="1"/>
            <a:r>
              <a:rPr lang="en-US" altLang="en-US" sz="2400" dirty="0"/>
              <a:t>Many languages have these 4, but not all</a:t>
            </a:r>
            <a:r>
              <a:rPr lang="en-US" altLang="en-US" sz="2400" dirty="0" smtClean="0"/>
              <a:t>!</a:t>
            </a:r>
          </a:p>
          <a:p>
            <a:r>
              <a:rPr lang="en-US" altLang="en-US" sz="2800" dirty="0"/>
              <a:t>Closed class: a small fixed membership </a:t>
            </a:r>
          </a:p>
          <a:p>
            <a:pPr lvl="1"/>
            <a:r>
              <a:rPr lang="en-US" altLang="en-US" sz="2400" dirty="0"/>
              <a:t>Prepositions: of, in, by, …</a:t>
            </a:r>
          </a:p>
          <a:p>
            <a:pPr lvl="1"/>
            <a:r>
              <a:rPr lang="en-US" altLang="en-US" sz="2400" dirty="0"/>
              <a:t>Auxiliaries: may, can, will had, been, …</a:t>
            </a:r>
          </a:p>
          <a:p>
            <a:pPr lvl="1"/>
            <a:r>
              <a:rPr lang="en-US" altLang="en-US" sz="2400" dirty="0"/>
              <a:t>Pronouns: I, you, she, mine, his, them, …</a:t>
            </a:r>
          </a:p>
          <a:p>
            <a:pPr lvl="1"/>
            <a:r>
              <a:rPr lang="en-US" altLang="en-US" sz="2400" dirty="0"/>
              <a:t>Usually </a:t>
            </a:r>
            <a:r>
              <a:rPr lang="en-US" altLang="en-US" sz="2400" dirty="0">
                <a:solidFill>
                  <a:srgbClr val="A50021"/>
                </a:solidFill>
              </a:rPr>
              <a:t>function words </a:t>
            </a:r>
            <a:r>
              <a:rPr lang="en-US" altLang="en-US" sz="2400" dirty="0"/>
              <a:t>(short common words which play a role in grammar)</a:t>
            </a:r>
          </a:p>
          <a:p>
            <a:pPr lvl="1"/>
            <a:endParaRPr lang="en-US" altLang="en-US" sz="2400" dirty="0"/>
          </a:p>
          <a:p>
            <a:pPr marL="1143000" lvl="2"/>
            <a:endParaRPr lang="en-US" altLang="en-US" sz="2000" dirty="0"/>
          </a:p>
        </p:txBody>
      </p:sp>
    </p:spTree>
    <p:extLst>
      <p:ext uri="{BB962C8B-B14F-4D97-AF65-F5344CB8AC3E}">
        <p14:creationId xmlns:p14="http://schemas.microsoft.com/office/powerpoint/2010/main" val="3795751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p:txBody>
          <a:bodyPr/>
          <a:lstStyle/>
          <a:p>
            <a:r>
              <a:rPr lang="en-US" altLang="en-US"/>
              <a:t>Closed Class Words</a:t>
            </a:r>
          </a:p>
        </p:txBody>
      </p:sp>
      <p:sp>
        <p:nvSpPr>
          <p:cNvPr id="1248259" name="Rectangle 3"/>
          <p:cNvSpPr>
            <a:spLocks noGrp="1" noChangeArrowheads="1"/>
          </p:cNvSpPr>
          <p:nvPr>
            <p:ph idx="1"/>
          </p:nvPr>
        </p:nvSpPr>
        <p:spPr/>
        <p:txBody>
          <a:bodyPr/>
          <a:lstStyle/>
          <a:p>
            <a:pPr>
              <a:lnSpc>
                <a:spcPct val="90000"/>
              </a:lnSpc>
              <a:buFont typeface="Wingdings" pitchFamily="64" charset="2"/>
              <a:buNone/>
            </a:pPr>
            <a:r>
              <a:rPr lang="en-US" altLang="en-US" sz="2800" dirty="0"/>
              <a:t>Examples</a:t>
            </a:r>
            <a:r>
              <a:rPr lang="en-US" altLang="en-US" sz="2400" dirty="0"/>
              <a:t>:</a:t>
            </a:r>
          </a:p>
          <a:p>
            <a:pPr lvl="1">
              <a:lnSpc>
                <a:spcPct val="90000"/>
              </a:lnSpc>
            </a:pPr>
            <a:r>
              <a:rPr lang="en-US" altLang="en-US" sz="2400" dirty="0"/>
              <a:t>prepositions: </a:t>
            </a:r>
            <a:r>
              <a:rPr lang="en-US" altLang="en-US" sz="2400" i="1" dirty="0">
                <a:solidFill>
                  <a:schemeClr val="hlink"/>
                </a:solidFill>
              </a:rPr>
              <a:t>on, under, over,</a:t>
            </a:r>
            <a:r>
              <a:rPr lang="en-US" altLang="en-US" sz="2400" dirty="0">
                <a:solidFill>
                  <a:schemeClr val="hlink"/>
                </a:solidFill>
              </a:rPr>
              <a:t> …</a:t>
            </a:r>
            <a:endParaRPr lang="en-US" altLang="en-US" sz="2400" dirty="0"/>
          </a:p>
          <a:p>
            <a:pPr lvl="1">
              <a:lnSpc>
                <a:spcPct val="90000"/>
              </a:lnSpc>
            </a:pPr>
            <a:r>
              <a:rPr lang="en-US" altLang="en-US" sz="2400" dirty="0"/>
              <a:t>particles: </a:t>
            </a:r>
            <a:r>
              <a:rPr lang="en-US" altLang="en-US" sz="2400" i="1" dirty="0">
                <a:solidFill>
                  <a:schemeClr val="hlink"/>
                </a:solidFill>
              </a:rPr>
              <a:t>up, down, on, off, …</a:t>
            </a:r>
          </a:p>
          <a:p>
            <a:pPr lvl="1">
              <a:lnSpc>
                <a:spcPct val="90000"/>
              </a:lnSpc>
            </a:pPr>
            <a:r>
              <a:rPr lang="en-US" altLang="en-US" sz="2400" dirty="0"/>
              <a:t>determiners: </a:t>
            </a:r>
            <a:r>
              <a:rPr lang="en-US" altLang="en-US" sz="2400" i="1" dirty="0">
                <a:solidFill>
                  <a:schemeClr val="hlink"/>
                </a:solidFill>
              </a:rPr>
              <a:t>a, an, the, …</a:t>
            </a:r>
          </a:p>
          <a:p>
            <a:pPr lvl="1">
              <a:lnSpc>
                <a:spcPct val="90000"/>
              </a:lnSpc>
            </a:pPr>
            <a:r>
              <a:rPr lang="en-US" altLang="en-US" sz="2400" dirty="0"/>
              <a:t>pronouns: </a:t>
            </a:r>
            <a:r>
              <a:rPr lang="en-US" altLang="en-US" sz="2400" i="1" dirty="0">
                <a:solidFill>
                  <a:schemeClr val="hlink"/>
                </a:solidFill>
              </a:rPr>
              <a:t>she, who, I, ..</a:t>
            </a:r>
          </a:p>
          <a:p>
            <a:pPr lvl="1">
              <a:lnSpc>
                <a:spcPct val="90000"/>
              </a:lnSpc>
            </a:pPr>
            <a:r>
              <a:rPr lang="en-US" altLang="en-US" sz="2400" dirty="0"/>
              <a:t>conjunctions: </a:t>
            </a:r>
            <a:r>
              <a:rPr lang="en-US" altLang="en-US" sz="2400" i="1" dirty="0">
                <a:solidFill>
                  <a:schemeClr val="hlink"/>
                </a:solidFill>
              </a:rPr>
              <a:t>and, but, or, …</a:t>
            </a:r>
          </a:p>
          <a:p>
            <a:pPr lvl="1">
              <a:lnSpc>
                <a:spcPct val="90000"/>
              </a:lnSpc>
            </a:pPr>
            <a:r>
              <a:rPr lang="en-US" altLang="en-US" sz="2400" dirty="0"/>
              <a:t>auxiliary verbs: </a:t>
            </a:r>
            <a:r>
              <a:rPr lang="en-US" altLang="en-US" sz="2400" i="1" dirty="0">
                <a:solidFill>
                  <a:schemeClr val="hlink"/>
                </a:solidFill>
              </a:rPr>
              <a:t>can, may should, …</a:t>
            </a:r>
          </a:p>
          <a:p>
            <a:pPr lvl="1">
              <a:lnSpc>
                <a:spcPct val="90000"/>
              </a:lnSpc>
            </a:pPr>
            <a:r>
              <a:rPr lang="en-US" altLang="en-US" sz="2400" dirty="0"/>
              <a:t>numerals: </a:t>
            </a:r>
            <a:r>
              <a:rPr lang="en-US" altLang="en-US" sz="2400" i="1" dirty="0">
                <a:solidFill>
                  <a:schemeClr val="hlink"/>
                </a:solidFill>
              </a:rPr>
              <a:t>one, two, three, third, …</a:t>
            </a:r>
          </a:p>
          <a:p>
            <a:pPr lvl="1">
              <a:lnSpc>
                <a:spcPct val="90000"/>
              </a:lnSpc>
            </a:pPr>
            <a:endParaRPr lang="en-US" altLang="en-US" dirty="0"/>
          </a:p>
          <a:p>
            <a:pPr>
              <a:lnSpc>
                <a:spcPct val="90000"/>
              </a:lnSpc>
            </a:pPr>
            <a:endParaRPr lang="en-US" altLang="en-US" sz="2800" dirty="0"/>
          </a:p>
        </p:txBody>
      </p:sp>
    </p:spTree>
    <p:extLst>
      <p:ext uri="{BB962C8B-B14F-4D97-AF65-F5344CB8AC3E}">
        <p14:creationId xmlns:p14="http://schemas.microsoft.com/office/powerpoint/2010/main" val="387037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smtClean="0"/>
              <a:t>Tagsets</a:t>
            </a:r>
          </a:p>
        </p:txBody>
      </p:sp>
      <p:sp>
        <p:nvSpPr>
          <p:cNvPr id="18437" name="Rectangle 3"/>
          <p:cNvSpPr>
            <a:spLocks noGrp="1" noChangeArrowheads="1"/>
          </p:cNvSpPr>
          <p:nvPr>
            <p:ph idx="1"/>
          </p:nvPr>
        </p:nvSpPr>
        <p:spPr/>
        <p:txBody>
          <a:bodyPr/>
          <a:lstStyle/>
          <a:p>
            <a:r>
              <a:rPr lang="en-US" dirty="0"/>
              <a:t>A set of all POS tags used in a corpus is called </a:t>
            </a:r>
            <a:r>
              <a:rPr lang="en-US" dirty="0" smtClean="0"/>
              <a:t>a </a:t>
            </a:r>
            <a:r>
              <a:rPr lang="en-US" dirty="0" err="1" smtClean="0"/>
              <a:t>tagset</a:t>
            </a:r>
            <a:endParaRPr lang="en-US" dirty="0" smtClean="0"/>
          </a:p>
          <a:p>
            <a:r>
              <a:rPr lang="en-US" altLang="en-US" dirty="0" smtClean="0"/>
              <a:t>There are various </a:t>
            </a:r>
            <a:r>
              <a:rPr lang="en-US" altLang="en-US" b="1" dirty="0" smtClean="0">
                <a:solidFill>
                  <a:schemeClr val="tx2">
                    <a:lumMod val="60000"/>
                    <a:lumOff val="40000"/>
                  </a:schemeClr>
                </a:solidFill>
              </a:rPr>
              <a:t>standard tag sets</a:t>
            </a:r>
            <a:r>
              <a:rPr lang="en-US" altLang="en-US" dirty="0" smtClean="0"/>
              <a:t> to choose from; some have a lot more tags than others</a:t>
            </a:r>
          </a:p>
          <a:p>
            <a:r>
              <a:rPr lang="en-US" altLang="en-US" dirty="0" smtClean="0"/>
              <a:t>The choice of </a:t>
            </a:r>
            <a:r>
              <a:rPr lang="en-US" altLang="en-US" dirty="0" err="1" smtClean="0"/>
              <a:t>tagset</a:t>
            </a:r>
            <a:r>
              <a:rPr lang="en-US" altLang="en-US" dirty="0" smtClean="0"/>
              <a:t> is based on the application</a:t>
            </a:r>
          </a:p>
          <a:p>
            <a:r>
              <a:rPr lang="en-US" altLang="en-US" dirty="0" smtClean="0"/>
              <a:t>Accurate tagging can be done with even large </a:t>
            </a:r>
            <a:r>
              <a:rPr lang="en-US" altLang="en-US" dirty="0" err="1" smtClean="0"/>
              <a:t>tagsets</a:t>
            </a:r>
            <a:endParaRPr lang="en-US" altLang="en-US" dirty="0" smtClean="0"/>
          </a:p>
          <a:p>
            <a:endParaRPr lang="en-US" altLang="en-US" dirty="0" smtClean="0"/>
          </a:p>
        </p:txBody>
      </p:sp>
    </p:spTree>
    <p:extLst>
      <p:ext uri="{BB962C8B-B14F-4D97-AF65-F5344CB8AC3E}">
        <p14:creationId xmlns:p14="http://schemas.microsoft.com/office/powerpoint/2010/main" val="259396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Penn tree bank </a:t>
            </a:r>
            <a:endParaRPr lang="en-IN" dirty="0"/>
          </a:p>
        </p:txBody>
      </p:sp>
      <p:sp>
        <p:nvSpPr>
          <p:cNvPr id="5" name="TextBox 4"/>
          <p:cNvSpPr txBox="1"/>
          <p:nvPr/>
        </p:nvSpPr>
        <p:spPr>
          <a:xfrm>
            <a:off x="685800" y="1676400"/>
            <a:ext cx="8077200" cy="3785652"/>
          </a:xfrm>
          <a:prstGeom prst="rect">
            <a:avLst/>
          </a:prstGeom>
          <a:noFill/>
        </p:spPr>
        <p:txBody>
          <a:bodyPr wrap="square" rtlCol="0">
            <a:spAutoFit/>
          </a:bodyPr>
          <a:lstStyle/>
          <a:p>
            <a:pPr marL="342900" indent="-342900">
              <a:buFont typeface="Wingdings" panose="05000000000000000000" pitchFamily="2" charset="2"/>
              <a:buChar char="v"/>
            </a:pPr>
            <a:r>
              <a:rPr lang="en-IN" sz="2000" dirty="0" smtClean="0">
                <a:latin typeface="Arial" panose="020B0604020202020204" pitchFamily="34" charset="0"/>
                <a:cs typeface="Arial" panose="020B0604020202020204" pitchFamily="34" charset="0"/>
              </a:rPr>
              <a:t>Background</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From the early 90s</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Developed at the University of Pennsylvania</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r>
              <a:rPr lang="en-IN" sz="2000" dirty="0" err="1" smtClean="0">
                <a:latin typeface="Arial" panose="020B0604020202020204" pitchFamily="34" charset="0"/>
                <a:cs typeface="Arial" panose="020B0604020202020204" pitchFamily="34" charset="0"/>
              </a:rPr>
              <a:t>Marcus,Santorinin</a:t>
            </a:r>
            <a:r>
              <a:rPr lang="en-IN" sz="2000" dirty="0" smtClean="0">
                <a:latin typeface="Arial" panose="020B0604020202020204" pitchFamily="34" charset="0"/>
                <a:cs typeface="Arial" panose="020B0604020202020204" pitchFamily="34" charset="0"/>
              </a:rPr>
              <a:t> and </a:t>
            </a:r>
            <a:r>
              <a:rPr lang="en-IN" sz="2000" dirty="0" err="1" smtClean="0">
                <a:latin typeface="Arial" panose="020B0604020202020204" pitchFamily="34" charset="0"/>
                <a:cs typeface="Arial" panose="020B0604020202020204" pitchFamily="34" charset="0"/>
              </a:rPr>
              <a:t>Marcinkiewicz</a:t>
            </a:r>
            <a:r>
              <a:rPr lang="en-IN" sz="2000" dirty="0" smtClean="0">
                <a:latin typeface="Arial" panose="020B0604020202020204" pitchFamily="34" charset="0"/>
                <a:cs typeface="Arial" panose="020B0604020202020204" pitchFamily="34" charset="0"/>
              </a:rPr>
              <a:t> 1993)</a:t>
            </a:r>
          </a:p>
          <a:p>
            <a:pPr marL="342900" indent="-342900">
              <a:buFont typeface="Wingdings" panose="05000000000000000000" pitchFamily="2" charset="2"/>
              <a:buChar char="v"/>
            </a:pPr>
            <a:r>
              <a:rPr lang="en-IN" sz="2000" dirty="0" smtClean="0">
                <a:latin typeface="Arial" panose="020B0604020202020204" pitchFamily="34" charset="0"/>
                <a:cs typeface="Arial" panose="020B0604020202020204" pitchFamily="34" charset="0"/>
              </a:rPr>
              <a:t>Size</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40000 training sentences </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2400 test sentences </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Genre</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Mostly wall street journal news stories and some spoken conversations</a:t>
            </a:r>
          </a:p>
          <a:p>
            <a:pPr marL="342900" indent="-342900">
              <a:buFont typeface="Wingdings" panose="05000000000000000000" pitchFamily="2" charset="2"/>
              <a:buChar char="v"/>
            </a:pPr>
            <a:r>
              <a:rPr lang="en-IN" sz="2000" dirty="0" smtClean="0">
                <a:latin typeface="Arial" panose="020B0604020202020204" pitchFamily="34" charset="0"/>
                <a:cs typeface="Arial" panose="020B0604020202020204" pitchFamily="34" charset="0"/>
              </a:rPr>
              <a:t>Importance </a:t>
            </a:r>
          </a:p>
          <a:p>
            <a:pPr marL="342900" indent="-342900">
              <a:buFont typeface="Arial" panose="020B0604020202020204" pitchFamily="34" charset="0"/>
              <a:buChar char="•"/>
            </a:pPr>
            <a:r>
              <a:rPr lang="en-IN" sz="2000" dirty="0" smtClean="0">
                <a:latin typeface="Arial" panose="020B0604020202020204" pitchFamily="34" charset="0"/>
                <a:cs typeface="Arial" panose="020B0604020202020204" pitchFamily="34" charset="0"/>
              </a:rPr>
              <a:t>Helped launch modern automatic parsing methods.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2541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a:xfrm>
            <a:off x="457200" y="-20322"/>
            <a:ext cx="8229600" cy="1143000"/>
          </a:xfrm>
        </p:spPr>
        <p:txBody>
          <a:bodyPr/>
          <a:lstStyle/>
          <a:p>
            <a:r>
              <a:rPr lang="en-US" altLang="en-US" sz="3200" dirty="0"/>
              <a:t>Penn </a:t>
            </a:r>
            <a:r>
              <a:rPr lang="en-US" altLang="en-US" sz="3200" dirty="0" err="1"/>
              <a:t>TreeBank</a:t>
            </a:r>
            <a:r>
              <a:rPr lang="en-US" altLang="en-US" sz="3200" dirty="0"/>
              <a:t> POS </a:t>
            </a:r>
            <a:r>
              <a:rPr lang="en-US" altLang="en-US" sz="3200" dirty="0" err="1"/>
              <a:t>Tagset</a:t>
            </a:r>
            <a:endParaRPr lang="en-US" altLang="en-US" sz="3200" dirty="0"/>
          </a:p>
        </p:txBody>
      </p:sp>
      <p:pic>
        <p:nvPicPr>
          <p:cNvPr id="1260551" name="Picture 7"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36865"/>
            <a:ext cx="7162800" cy="5554663"/>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98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19600"/>
            <a:ext cx="8458200" cy="2209800"/>
          </a:xfrm>
        </p:spPr>
        <p:txBody>
          <a:bodyPr rtlCol="0">
            <a:normAutofit fontScale="85000" lnSpcReduction="20000"/>
          </a:bodyPr>
          <a:lstStyle/>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Session 3: POS </a:t>
            </a:r>
            <a:r>
              <a:rPr lang="en-US" sz="3600" dirty="0" smtClean="0">
                <a:latin typeface="+mn-lt"/>
                <a:cs typeface="Courier New" pitchFamily="49" charset="0"/>
              </a:rPr>
              <a:t>tagging</a:t>
            </a:r>
            <a:endParaRPr lang="en-US" sz="3600" dirty="0" smtClean="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Date – </a:t>
            </a:r>
            <a:r>
              <a:rPr lang="en-US" sz="3600" dirty="0" smtClean="0">
                <a:latin typeface="+mn-lt"/>
                <a:cs typeface="Courier New" pitchFamily="49" charset="0"/>
              </a:rPr>
              <a:t>20thSep2020</a:t>
            </a:r>
            <a:endParaRPr lang="en-US" sz="3600" dirty="0" smtClean="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Time –  9 am to 11 am</a:t>
            </a:r>
          </a:p>
          <a:p>
            <a:pPr marR="176530" lvl="0">
              <a:lnSpc>
                <a:spcPct val="120000"/>
              </a:lnSpc>
              <a:spcBef>
                <a:spcPts val="1170"/>
              </a:spcBef>
              <a:spcAft>
                <a:spcPts val="0"/>
              </a:spcAft>
            </a:pPr>
            <a:r>
              <a:rPr lang="en-US" sz="2600" b="0" dirty="0">
                <a:latin typeface="+mn-lt"/>
                <a:ea typeface="Trebuchet MS"/>
                <a:cs typeface="Trebuchet MS"/>
                <a:sym typeface="Trebuchet MS"/>
              </a:rPr>
              <a:t>These </a:t>
            </a:r>
            <a:r>
              <a:rPr lang="en-US" sz="2600" b="0" dirty="0" smtClean="0">
                <a:latin typeface="+mn-lt"/>
                <a:ea typeface="Trebuchet MS"/>
                <a:cs typeface="Trebuchet MS"/>
                <a:sym typeface="Trebuchet MS"/>
              </a:rPr>
              <a:t>slides are prepared </a:t>
            </a:r>
            <a:r>
              <a:rPr lang="en-US" sz="2600" b="0" dirty="0">
                <a:latin typeface="+mn-lt"/>
                <a:ea typeface="Trebuchet MS"/>
                <a:cs typeface="Trebuchet MS"/>
                <a:sym typeface="Trebuchet MS"/>
              </a:rPr>
              <a:t>by the instructor, with grateful acknowledgement </a:t>
            </a:r>
            <a:r>
              <a:rPr lang="en-US" sz="2600" b="0" dirty="0" smtClean="0">
                <a:latin typeface="+mn-lt"/>
                <a:ea typeface="Trebuchet MS"/>
                <a:cs typeface="Trebuchet MS"/>
                <a:sym typeface="Trebuchet MS"/>
              </a:rPr>
              <a:t>of James Allen and many </a:t>
            </a:r>
            <a:r>
              <a:rPr lang="en-US" sz="2600" b="0" dirty="0">
                <a:latin typeface="+mn-lt"/>
                <a:ea typeface="Trebuchet MS"/>
                <a:cs typeface="Trebuchet MS"/>
                <a:sym typeface="Trebuchet MS"/>
              </a:rPr>
              <a:t>others who made  their course materials freely available online.</a:t>
            </a:r>
          </a:p>
          <a:p>
            <a:pPr lvl="0">
              <a:lnSpc>
                <a:spcPct val="117083"/>
              </a:lnSpc>
              <a:spcAft>
                <a:spcPts val="0"/>
              </a:spcAft>
            </a:pPr>
            <a:endParaRPr lang="en-US" sz="3200" dirty="0">
              <a:latin typeface="Trebuchet MS"/>
              <a:ea typeface="Trebuchet MS"/>
              <a:cs typeface="Trebuchet MS"/>
              <a:sym typeface="Trebuchet MS"/>
            </a:endParaRPr>
          </a:p>
          <a:p>
            <a:pPr marL="365760" indent="-256032" algn="ctr" fontAlgn="auto">
              <a:lnSpc>
                <a:spcPct val="100000"/>
              </a:lnSpc>
              <a:spcAft>
                <a:spcPts val="0"/>
              </a:spcAft>
              <a:buClr>
                <a:schemeClr val="accent1"/>
              </a:buClr>
              <a:buSzPct val="68000"/>
              <a:defRPr/>
            </a:pPr>
            <a:endParaRPr lang="en-US" sz="3600" dirty="0" smtClean="0">
              <a:latin typeface="+mn-lt"/>
              <a:cs typeface="Courier New" pitchFamily="49" charset="0"/>
            </a:endParaRPr>
          </a:p>
        </p:txBody>
      </p:sp>
    </p:spTree>
    <p:extLst>
      <p:ext uri="{BB962C8B-B14F-4D97-AF65-F5344CB8AC3E}">
        <p14:creationId xmlns:p14="http://schemas.microsoft.com/office/powerpoint/2010/main" val="1905220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mtClean="0"/>
              <a:t>Just for Fun…</a:t>
            </a:r>
          </a:p>
        </p:txBody>
      </p:sp>
      <p:sp>
        <p:nvSpPr>
          <p:cNvPr id="24581" name="Rectangle 3"/>
          <p:cNvSpPr>
            <a:spLocks noGrp="1" noChangeArrowheads="1"/>
          </p:cNvSpPr>
          <p:nvPr>
            <p:ph idx="1"/>
          </p:nvPr>
        </p:nvSpPr>
        <p:spPr/>
        <p:txBody>
          <a:bodyPr/>
          <a:lstStyle/>
          <a:p>
            <a:r>
              <a:rPr lang="en-US" altLang="en-US" smtClean="0"/>
              <a:t>Using Penn Treebank tags, tag the following sentence from the Brown Corpus:</a:t>
            </a:r>
          </a:p>
          <a:p>
            <a:endParaRPr lang="en-US" altLang="en-US" smtClean="0"/>
          </a:p>
          <a:p>
            <a:r>
              <a:rPr lang="en-US" altLang="en-US" smtClean="0"/>
              <a:t>The grand jury commented on a number of other topics.</a:t>
            </a:r>
          </a:p>
        </p:txBody>
      </p:sp>
    </p:spTree>
    <p:extLst>
      <p:ext uri="{BB962C8B-B14F-4D97-AF65-F5344CB8AC3E}">
        <p14:creationId xmlns:p14="http://schemas.microsoft.com/office/powerpoint/2010/main" val="1727030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smtClean="0"/>
              <a:t>Just for Fun…</a:t>
            </a:r>
          </a:p>
        </p:txBody>
      </p:sp>
      <p:sp>
        <p:nvSpPr>
          <p:cNvPr id="25605" name="Rectangle 3"/>
          <p:cNvSpPr>
            <a:spLocks noGrp="1" noChangeArrowheads="1"/>
          </p:cNvSpPr>
          <p:nvPr>
            <p:ph idx="1"/>
          </p:nvPr>
        </p:nvSpPr>
        <p:spPr/>
        <p:txBody>
          <a:bodyPr/>
          <a:lstStyle/>
          <a:p>
            <a:r>
              <a:rPr lang="en-US" altLang="en-US" smtClean="0"/>
              <a:t>Using Penn Treebank tags, tag the following sentence from the Brown Corpus:</a:t>
            </a:r>
          </a:p>
          <a:p>
            <a:endParaRPr lang="en-US" altLang="en-US" smtClean="0"/>
          </a:p>
          <a:p>
            <a:r>
              <a:rPr lang="en-US" altLang="en-US" smtClean="0"/>
              <a:t>The/DT grand/JJ jury/NN commented/VBD on/IN a/DT number/NN of/IN other/JJ topics/NNS ./.</a:t>
            </a:r>
          </a:p>
        </p:txBody>
      </p:sp>
    </p:spTree>
    <p:extLst>
      <p:ext uri="{BB962C8B-B14F-4D97-AF65-F5344CB8AC3E}">
        <p14:creationId xmlns:p14="http://schemas.microsoft.com/office/powerpoint/2010/main" val="1913796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ChangeArrowheads="1"/>
          </p:cNvSpPr>
          <p:nvPr>
            <p:ph type="title"/>
          </p:nvPr>
        </p:nvSpPr>
        <p:spPr>
          <a:xfrm>
            <a:off x="0" y="228600"/>
            <a:ext cx="8915400" cy="1066800"/>
          </a:xfrm>
        </p:spPr>
        <p:txBody>
          <a:bodyPr>
            <a:normAutofit/>
          </a:bodyPr>
          <a:lstStyle/>
          <a:p>
            <a:r>
              <a:rPr lang="en-US" altLang="en-US" dirty="0"/>
              <a:t>POS </a:t>
            </a:r>
            <a:r>
              <a:rPr lang="en-US" altLang="en-US" dirty="0" smtClean="0"/>
              <a:t>Tagging-</a:t>
            </a:r>
            <a:r>
              <a:rPr lang="en-US" altLang="en-US" dirty="0"/>
              <a:t/>
            </a:r>
            <a:br>
              <a:rPr lang="en-US" altLang="en-US" dirty="0"/>
            </a:br>
            <a:r>
              <a:rPr lang="en-US" altLang="en-US" dirty="0"/>
              <a:t>Choosing a </a:t>
            </a:r>
            <a:r>
              <a:rPr lang="en-US" altLang="en-US" dirty="0" smtClean="0"/>
              <a:t>Tag set</a:t>
            </a:r>
            <a:endParaRPr lang="en-US" altLang="en-US" dirty="0"/>
          </a:p>
        </p:txBody>
      </p:sp>
      <p:sp>
        <p:nvSpPr>
          <p:cNvPr id="1258499" name="Rectangle 3"/>
          <p:cNvSpPr>
            <a:spLocks noGrp="1" noChangeArrowheads="1"/>
          </p:cNvSpPr>
          <p:nvPr>
            <p:ph idx="1"/>
          </p:nvPr>
        </p:nvSpPr>
        <p:spPr>
          <a:xfrm>
            <a:off x="381000" y="1548581"/>
            <a:ext cx="8229600" cy="4495800"/>
          </a:xfrm>
        </p:spPr>
        <p:txBody>
          <a:bodyPr/>
          <a:lstStyle/>
          <a:p>
            <a:pPr>
              <a:buFont typeface="Wingdings" panose="05000000000000000000" pitchFamily="2" charset="2"/>
              <a:buChar char="v"/>
            </a:pPr>
            <a:r>
              <a:rPr lang="en-US" altLang="en-US" sz="2400" dirty="0"/>
              <a:t>There are so many parts of speech, potential distinctions we can draw</a:t>
            </a:r>
          </a:p>
          <a:p>
            <a:pPr>
              <a:buFont typeface="Wingdings" panose="05000000000000000000" pitchFamily="2" charset="2"/>
              <a:buChar char="v"/>
            </a:pPr>
            <a:r>
              <a:rPr lang="en-US" altLang="en-US" sz="2400" dirty="0"/>
              <a:t>To do POS tagging, we need to choose a standard set of tags to work with</a:t>
            </a:r>
          </a:p>
          <a:p>
            <a:pPr>
              <a:buFont typeface="Wingdings" panose="05000000000000000000" pitchFamily="2" charset="2"/>
              <a:buChar char="v"/>
            </a:pPr>
            <a:r>
              <a:rPr lang="en-US" altLang="en-US" sz="2400" dirty="0"/>
              <a:t>Could pick very coarse tagsets</a:t>
            </a:r>
          </a:p>
          <a:p>
            <a:pPr lvl="1">
              <a:buFont typeface="Wingdings" panose="05000000000000000000" pitchFamily="2" charset="2"/>
              <a:buChar char="v"/>
            </a:pPr>
            <a:r>
              <a:rPr lang="en-US" altLang="en-US" sz="2000" dirty="0"/>
              <a:t>N, V, </a:t>
            </a:r>
            <a:r>
              <a:rPr lang="en-US" altLang="en-US" sz="2000" dirty="0" err="1"/>
              <a:t>Adj</a:t>
            </a:r>
            <a:r>
              <a:rPr lang="en-US" altLang="en-US" sz="2000" dirty="0"/>
              <a:t>, Adv.</a:t>
            </a:r>
          </a:p>
          <a:p>
            <a:pPr>
              <a:buFont typeface="Wingdings" panose="05000000000000000000" pitchFamily="2" charset="2"/>
              <a:buChar char="v"/>
            </a:pPr>
            <a:r>
              <a:rPr lang="en-US" altLang="en-US" sz="2400" dirty="0"/>
              <a:t>More commonly used set is finer grained, the “Penn </a:t>
            </a:r>
            <a:r>
              <a:rPr lang="en-US" altLang="en-US" sz="2400" dirty="0" err="1"/>
              <a:t>TreeBank</a:t>
            </a:r>
            <a:r>
              <a:rPr lang="en-US" altLang="en-US" sz="2400" dirty="0"/>
              <a:t> </a:t>
            </a:r>
            <a:r>
              <a:rPr lang="en-US" altLang="en-US" sz="2400" dirty="0" err="1"/>
              <a:t>tagset</a:t>
            </a:r>
            <a:r>
              <a:rPr lang="en-US" altLang="en-US" sz="2400" dirty="0"/>
              <a:t>”, 45 tags</a:t>
            </a:r>
          </a:p>
          <a:p>
            <a:pPr lvl="1">
              <a:buFont typeface="Wingdings" panose="05000000000000000000" pitchFamily="2" charset="2"/>
              <a:buChar char="v"/>
            </a:pPr>
            <a:r>
              <a:rPr lang="en-US" altLang="en-US" sz="2000" dirty="0"/>
              <a:t>PRP$, WRB, WP$, VBG</a:t>
            </a:r>
          </a:p>
          <a:p>
            <a:pPr>
              <a:buFont typeface="Wingdings" panose="05000000000000000000" pitchFamily="2" charset="2"/>
              <a:buChar char="v"/>
            </a:pPr>
            <a:r>
              <a:rPr lang="en-US" altLang="en-US" sz="2400" dirty="0"/>
              <a:t>Even more fine-grained tagsets exist</a:t>
            </a:r>
          </a:p>
        </p:txBody>
      </p:sp>
    </p:spTree>
    <p:extLst>
      <p:ext uri="{BB962C8B-B14F-4D97-AF65-F5344CB8AC3E}">
        <p14:creationId xmlns:p14="http://schemas.microsoft.com/office/powerpoint/2010/main" val="3798942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ltLang="en-US" dirty="0" smtClean="0">
                <a:latin typeface="Arial" panose="020B0604020202020204" pitchFamily="34" charset="0"/>
                <a:cs typeface="Arial" panose="020B0604020202020204" pitchFamily="34" charset="0"/>
              </a:rPr>
              <a:t>Approaches to POS Tagging</a:t>
            </a:r>
          </a:p>
        </p:txBody>
      </p:sp>
      <p:sp>
        <p:nvSpPr>
          <p:cNvPr id="461827" name="Rectangle 3"/>
          <p:cNvSpPr>
            <a:spLocks noGrp="1" noChangeArrowheads="1"/>
          </p:cNvSpPr>
          <p:nvPr>
            <p:ph idx="1"/>
          </p:nvPr>
        </p:nvSpPr>
        <p:spPr>
          <a:xfrm>
            <a:off x="395536" y="1346597"/>
            <a:ext cx="7772400" cy="4572000"/>
          </a:xfrm>
        </p:spPr>
        <p:txBody>
          <a:bodyPr/>
          <a:lstStyle/>
          <a:p>
            <a:pPr>
              <a:lnSpc>
                <a:spcPct val="90000"/>
              </a:lnSpc>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Rule-based Approach</a:t>
            </a:r>
          </a:p>
          <a:p>
            <a:pPr lvl="1">
              <a:lnSpc>
                <a:spcPct val="90000"/>
              </a:lnSpc>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Uses handcrafted sets of rules to tag input sentences</a:t>
            </a:r>
          </a:p>
          <a:p>
            <a:pPr lvl="1">
              <a:lnSpc>
                <a:spcPct val="90000"/>
              </a:lnSpc>
              <a:buFont typeface="Wingdings" panose="05000000000000000000" pitchFamily="2" charset="2"/>
              <a:buChar char="v"/>
            </a:pPr>
            <a:endParaRPr lang="en-US" altLang="en-US" sz="2400" dirty="0" smtClean="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Statistical approaches</a:t>
            </a:r>
          </a:p>
          <a:p>
            <a:pPr lvl="1">
              <a:lnSpc>
                <a:spcPct val="90000"/>
              </a:lnSpc>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Use training corpus to compute probability of a tag in a context-HMM tagger</a:t>
            </a:r>
          </a:p>
          <a:p>
            <a:pPr lvl="1">
              <a:lnSpc>
                <a:spcPct val="90000"/>
              </a:lnSpc>
              <a:buFont typeface="Wingdings" panose="05000000000000000000" pitchFamily="2" charset="2"/>
              <a:buChar char="v"/>
            </a:pPr>
            <a:endParaRPr lang="en-US" altLang="en-US" sz="2400" dirty="0" smtClean="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Hybrid systems (e.g. Brill’s transformation-based learning)</a:t>
            </a:r>
          </a:p>
          <a:p>
            <a:pPr>
              <a:lnSpc>
                <a:spcPct val="90000"/>
              </a:lnSpc>
              <a:buFontTx/>
              <a:buNone/>
            </a:pPr>
            <a:endParaRPr lang="en-US" altLang="en-US" sz="2000" dirty="0" smtClean="0"/>
          </a:p>
        </p:txBody>
      </p:sp>
    </p:spTree>
    <p:extLst>
      <p:ext uri="{BB962C8B-B14F-4D97-AF65-F5344CB8AC3E}">
        <p14:creationId xmlns:p14="http://schemas.microsoft.com/office/powerpoint/2010/main" val="1537259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1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6182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618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6182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18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 based POS tagging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b="1" dirty="0"/>
              <a:t>First stage</a:t>
            </a:r>
            <a:r>
              <a:rPr lang="en-US" dirty="0"/>
              <a:t> − In the first stage, it uses a dictionary to assign each word a list of potential parts-of-speech.</a:t>
            </a:r>
          </a:p>
          <a:p>
            <a:pPr>
              <a:buFont typeface="Wingdings" panose="05000000000000000000" pitchFamily="2" charset="2"/>
              <a:buChar char="v"/>
            </a:pPr>
            <a:r>
              <a:rPr lang="en-US" b="1" dirty="0"/>
              <a:t>Second stage</a:t>
            </a:r>
            <a:r>
              <a:rPr lang="en-US" dirty="0"/>
              <a:t> − In the second stage, it uses large lists of hand-written disambiguation rules to sort down the list to a single part-of-speech for each word.</a:t>
            </a:r>
          </a:p>
          <a:p>
            <a:pPr>
              <a:buFont typeface="Wingdings" panose="05000000000000000000" pitchFamily="2" charset="2"/>
              <a:buChar char="v"/>
            </a:pPr>
            <a:r>
              <a:rPr lang="en-IN" dirty="0" err="1" smtClean="0"/>
              <a:t>Eg:EngGC</a:t>
            </a:r>
            <a:endParaRPr lang="en-IN" dirty="0"/>
          </a:p>
        </p:txBody>
      </p:sp>
    </p:spTree>
    <p:extLst>
      <p:ext uri="{BB962C8B-B14F-4D97-AF65-F5344CB8AC3E}">
        <p14:creationId xmlns:p14="http://schemas.microsoft.com/office/powerpoint/2010/main" val="2952849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                   Hidden Markov model</a:t>
            </a:r>
            <a:endParaRPr lang="en-IN" dirty="0"/>
          </a:p>
        </p:txBody>
      </p:sp>
    </p:spTree>
    <p:extLst>
      <p:ext uri="{BB962C8B-B14F-4D97-AF65-F5344CB8AC3E}">
        <p14:creationId xmlns:p14="http://schemas.microsoft.com/office/powerpoint/2010/main" val="1612973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Markov model /Markov chain </a:t>
            </a:r>
            <a:endParaRPr lang="en-IN" dirty="0"/>
          </a:p>
        </p:txBody>
      </p:sp>
      <p:sp>
        <p:nvSpPr>
          <p:cNvPr id="3" name="Content Placeholder 2"/>
          <p:cNvSpPr>
            <a:spLocks noGrp="1"/>
          </p:cNvSpPr>
          <p:nvPr>
            <p:ph idx="1"/>
          </p:nvPr>
        </p:nvSpPr>
        <p:spPr/>
        <p:txBody>
          <a:bodyPr/>
          <a:lstStyle/>
          <a:p>
            <a:pPr marL="0" indent="0">
              <a:buNone/>
            </a:pPr>
            <a:r>
              <a:rPr lang="en-US" dirty="0"/>
              <a:t>A Markov process is a process that generates a sequence of outcomes in such a way that the probability of the next outcome depends only on the current outcome and not on what happened earlier.</a:t>
            </a:r>
            <a:endParaRPr lang="en-IN" dirty="0"/>
          </a:p>
        </p:txBody>
      </p:sp>
    </p:spTree>
    <p:extLst>
      <p:ext uri="{BB962C8B-B14F-4D97-AF65-F5344CB8AC3E}">
        <p14:creationId xmlns:p14="http://schemas.microsoft.com/office/powerpoint/2010/main" val="2320310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6120680" cy="850106"/>
          </a:xfrm>
        </p:spPr>
        <p:txBody>
          <a:bodyPr/>
          <a:lstStyle/>
          <a:p>
            <a:r>
              <a:rPr lang="en-IN" dirty="0"/>
              <a:t>MARKOV CHAIN: WEATHER EXAMPLE</a:t>
            </a:r>
          </a:p>
        </p:txBody>
      </p:sp>
      <p:sp>
        <p:nvSpPr>
          <p:cNvPr id="3" name="Content Placeholder 2"/>
          <p:cNvSpPr>
            <a:spLocks noGrp="1"/>
          </p:cNvSpPr>
          <p:nvPr>
            <p:ph idx="1"/>
          </p:nvPr>
        </p:nvSpPr>
        <p:spPr>
          <a:xfrm>
            <a:off x="457200" y="1600200"/>
            <a:ext cx="5334000" cy="4525963"/>
          </a:xfrm>
        </p:spPr>
        <p:txBody>
          <a:bodyPr/>
          <a:lstStyle/>
          <a:p>
            <a:pPr>
              <a:buFont typeface="Wingdings" panose="05000000000000000000" pitchFamily="2" charset="2"/>
              <a:buChar char="v"/>
            </a:pPr>
            <a:r>
              <a:rPr lang="en-US" dirty="0"/>
              <a:t>Design a Markov Chain to predict the weather of tomorrow using previous information of the past days. </a:t>
            </a:r>
            <a:endParaRPr lang="en-US" dirty="0" smtClean="0"/>
          </a:p>
          <a:p>
            <a:pPr>
              <a:buFont typeface="Wingdings" panose="05000000000000000000" pitchFamily="2" charset="2"/>
              <a:buChar char="v"/>
            </a:pPr>
            <a:r>
              <a:rPr lang="en-US" dirty="0" smtClean="0"/>
              <a:t> </a:t>
            </a:r>
            <a:r>
              <a:rPr lang="en-US" dirty="0"/>
              <a:t>Our model has only 3 states: 𝑆 = 𝑆1, 𝑆2, 𝑆3 </a:t>
            </a:r>
            <a:endParaRPr lang="en-US" dirty="0" smtClean="0"/>
          </a:p>
          <a:p>
            <a:pPr>
              <a:buFont typeface="Wingdings" panose="05000000000000000000" pitchFamily="2" charset="2"/>
              <a:buChar char="v"/>
            </a:pPr>
            <a:r>
              <a:rPr lang="en-US" dirty="0" smtClean="0"/>
              <a:t>𝑆</a:t>
            </a:r>
            <a:r>
              <a:rPr lang="en-US" dirty="0"/>
              <a:t>1 = 𝑆𝑢𝑛𝑛𝑦 , 𝑆2 = 𝑅𝑎𝑖𝑛𝑦, 𝑆3 = 𝐶𝑙𝑜𝑢𝑑𝑦. </a:t>
            </a:r>
            <a:endParaRPr lang="en-IN" dirty="0"/>
          </a:p>
        </p:txBody>
      </p:sp>
      <p:pic>
        <p:nvPicPr>
          <p:cNvPr id="4" name="Picture 3"/>
          <p:cNvPicPr>
            <a:picLocks noChangeAspect="1"/>
          </p:cNvPicPr>
          <p:nvPr/>
        </p:nvPicPr>
        <p:blipFill>
          <a:blip r:embed="rId2"/>
          <a:stretch>
            <a:fillRect/>
          </a:stretch>
        </p:blipFill>
        <p:spPr>
          <a:xfrm>
            <a:off x="6019800" y="1617643"/>
            <a:ext cx="2676525" cy="2324100"/>
          </a:xfrm>
          <a:prstGeom prst="rect">
            <a:avLst/>
          </a:prstGeom>
        </p:spPr>
      </p:pic>
    </p:spTree>
    <p:extLst>
      <p:ext uri="{BB962C8B-B14F-4D97-AF65-F5344CB8AC3E}">
        <p14:creationId xmlns:p14="http://schemas.microsoft.com/office/powerpoint/2010/main" val="563064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pic>
        <p:nvPicPr>
          <p:cNvPr id="4" name="Content Placeholder 3"/>
          <p:cNvPicPr>
            <a:picLocks noGrp="1" noChangeAspect="1"/>
          </p:cNvPicPr>
          <p:nvPr>
            <p:ph idx="1"/>
          </p:nvPr>
        </p:nvPicPr>
        <p:blipFill>
          <a:blip r:embed="rId2"/>
          <a:stretch>
            <a:fillRect/>
          </a:stretch>
        </p:blipFill>
        <p:spPr>
          <a:xfrm>
            <a:off x="395536" y="1676400"/>
            <a:ext cx="4295775" cy="3838575"/>
          </a:xfrm>
          <a:prstGeom prst="rect">
            <a:avLst/>
          </a:prstGeom>
        </p:spPr>
      </p:pic>
      <p:pic>
        <p:nvPicPr>
          <p:cNvPr id="5" name="Picture 4"/>
          <p:cNvPicPr>
            <a:picLocks noChangeAspect="1"/>
          </p:cNvPicPr>
          <p:nvPr/>
        </p:nvPicPr>
        <p:blipFill>
          <a:blip r:embed="rId3"/>
          <a:stretch>
            <a:fillRect/>
          </a:stretch>
        </p:blipFill>
        <p:spPr>
          <a:xfrm>
            <a:off x="5257800" y="1905000"/>
            <a:ext cx="3295650" cy="3105150"/>
          </a:xfrm>
          <a:prstGeom prst="rect">
            <a:avLst/>
          </a:prstGeom>
        </p:spPr>
      </p:pic>
    </p:spTree>
    <p:extLst>
      <p:ext uri="{BB962C8B-B14F-4D97-AF65-F5344CB8AC3E}">
        <p14:creationId xmlns:p14="http://schemas.microsoft.com/office/powerpoint/2010/main" val="4041264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a:t>state sequence notation: 𝑞1, 𝑞2, 𝑞3, 𝑞4, 𝑞5, … . ., where 𝑞𝑖 𝜖 {𝑆𝑢𝑛𝑛𝑦, 𝑅𝑎𝑖𝑛𝑦, 𝐶𝑙𝑜𝑢𝑑𝑦</a:t>
            </a:r>
            <a:r>
              <a:rPr lang="en-IN" dirty="0" smtClean="0"/>
              <a:t>}.</a:t>
            </a:r>
          </a:p>
          <a:p>
            <a:pPr>
              <a:buFont typeface="Wingdings" panose="05000000000000000000" pitchFamily="2" charset="2"/>
              <a:buChar char="v"/>
            </a:pPr>
            <a:endParaRPr lang="en-IN" dirty="0"/>
          </a:p>
        </p:txBody>
      </p:sp>
      <p:pic>
        <p:nvPicPr>
          <p:cNvPr id="4" name="Picture 3"/>
          <p:cNvPicPr>
            <a:picLocks noChangeAspect="1"/>
          </p:cNvPicPr>
          <p:nvPr/>
        </p:nvPicPr>
        <p:blipFill>
          <a:blip r:embed="rId2"/>
          <a:stretch>
            <a:fillRect/>
          </a:stretch>
        </p:blipFill>
        <p:spPr>
          <a:xfrm>
            <a:off x="1371600" y="4114800"/>
            <a:ext cx="4410075" cy="1266825"/>
          </a:xfrm>
          <a:prstGeom prst="rect">
            <a:avLst/>
          </a:prstGeom>
        </p:spPr>
      </p:pic>
      <p:sp>
        <p:nvSpPr>
          <p:cNvPr id="5" name="TextBox 4"/>
          <p:cNvSpPr txBox="1"/>
          <p:nvPr/>
        </p:nvSpPr>
        <p:spPr>
          <a:xfrm>
            <a:off x="685800" y="3064192"/>
            <a:ext cx="4343400" cy="584775"/>
          </a:xfrm>
          <a:prstGeom prst="rect">
            <a:avLst/>
          </a:prstGeom>
          <a:noFill/>
        </p:spPr>
        <p:txBody>
          <a:bodyPr wrap="square" rtlCol="0">
            <a:spAutoFit/>
          </a:bodyPr>
          <a:lstStyle/>
          <a:p>
            <a:pPr marL="457200" indent="-457200">
              <a:buFont typeface="Wingdings" panose="05000000000000000000" pitchFamily="2" charset="2"/>
              <a:buChar char="v"/>
            </a:pPr>
            <a:r>
              <a:rPr lang="en-IN" sz="3200" dirty="0" smtClean="0">
                <a:latin typeface="+mj-lt"/>
              </a:rPr>
              <a:t>Markov Property</a:t>
            </a:r>
            <a:endParaRPr lang="en-IN" sz="3200" dirty="0">
              <a:latin typeface="+mj-lt"/>
            </a:endParaRPr>
          </a:p>
        </p:txBody>
      </p:sp>
    </p:spTree>
    <p:extLst>
      <p:ext uri="{BB962C8B-B14F-4D97-AF65-F5344CB8AC3E}">
        <p14:creationId xmlns:p14="http://schemas.microsoft.com/office/powerpoint/2010/main" val="2867213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IN" dirty="0"/>
              <a:t>Language Models </a:t>
            </a:r>
          </a:p>
          <a:p>
            <a:pPr lvl="2">
              <a:buFont typeface="Wingdings" panose="05000000000000000000" pitchFamily="2" charset="2"/>
              <a:buChar char="Ø"/>
            </a:pPr>
            <a:r>
              <a:rPr lang="en-IN" dirty="0"/>
              <a:t>   What is language model </a:t>
            </a:r>
          </a:p>
          <a:p>
            <a:pPr lvl="2">
              <a:buFont typeface="Wingdings" panose="05000000000000000000" pitchFamily="2" charset="2"/>
              <a:buChar char="Ø"/>
            </a:pPr>
            <a:r>
              <a:rPr lang="en-IN" dirty="0"/>
              <a:t>   Why language models</a:t>
            </a:r>
          </a:p>
          <a:p>
            <a:r>
              <a:rPr lang="en-IN" dirty="0"/>
              <a:t> N-gram language models</a:t>
            </a:r>
          </a:p>
          <a:p>
            <a:pPr lvl="2">
              <a:buFont typeface="Wingdings" panose="05000000000000000000" pitchFamily="2" charset="2"/>
              <a:buChar char="Ø"/>
            </a:pPr>
            <a:r>
              <a:rPr lang="en-IN" dirty="0"/>
              <a:t>   </a:t>
            </a:r>
            <a:r>
              <a:rPr lang="en-IN" dirty="0" err="1"/>
              <a:t>Uni</a:t>
            </a:r>
            <a:r>
              <a:rPr lang="en-IN" dirty="0"/>
              <a:t>-gram , bi-gram and N-gram</a:t>
            </a:r>
          </a:p>
          <a:p>
            <a:r>
              <a:rPr lang="en-IN" dirty="0"/>
              <a:t>Evaluation of Language models</a:t>
            </a:r>
          </a:p>
          <a:p>
            <a:pPr lvl="2">
              <a:buFont typeface="Wingdings" panose="05000000000000000000" pitchFamily="2" charset="2"/>
              <a:buChar char="Ø"/>
            </a:pPr>
            <a:r>
              <a:rPr lang="en-IN" dirty="0"/>
              <a:t>   Perplexity</a:t>
            </a:r>
          </a:p>
          <a:p>
            <a:pPr lvl="0"/>
            <a:r>
              <a:rPr lang="en-IN" dirty="0"/>
              <a:t>Smoothing </a:t>
            </a:r>
          </a:p>
          <a:p>
            <a:pPr lvl="2">
              <a:buFont typeface="Wingdings" panose="05000000000000000000" pitchFamily="2" charset="2"/>
              <a:buChar char="Ø"/>
            </a:pPr>
            <a:r>
              <a:rPr lang="en-IN" dirty="0"/>
              <a:t>   Laplace smoothing</a:t>
            </a:r>
          </a:p>
          <a:p>
            <a:pPr lvl="2">
              <a:buFont typeface="Wingdings" panose="05000000000000000000" pitchFamily="2" charset="2"/>
              <a:buChar char="Ø"/>
            </a:pPr>
            <a:r>
              <a:rPr lang="en-IN" dirty="0"/>
              <a:t>Interpolation and Back off</a:t>
            </a:r>
          </a:p>
        </p:txBody>
      </p:sp>
      <p:sp>
        <p:nvSpPr>
          <p:cNvPr id="3" name="Content Placeholder 2"/>
          <p:cNvSpPr>
            <a:spLocks noGrp="1"/>
          </p:cNvSpPr>
          <p:nvPr>
            <p:ph sz="quarter" idx="10"/>
          </p:nvPr>
        </p:nvSpPr>
        <p:spPr/>
        <p:txBody>
          <a:bodyPr/>
          <a:lstStyle/>
          <a:p>
            <a:endParaRPr lang="en-IN" dirty="0"/>
          </a:p>
        </p:txBody>
      </p:sp>
      <p:pic>
        <p:nvPicPr>
          <p:cNvPr id="4" name="Picture 3"/>
          <p:cNvPicPr>
            <a:picLocks noChangeAspect="1"/>
          </p:cNvPicPr>
          <p:nvPr/>
        </p:nvPicPr>
        <p:blipFill>
          <a:blip r:embed="rId2"/>
          <a:stretch>
            <a:fillRect/>
          </a:stretch>
        </p:blipFill>
        <p:spPr>
          <a:xfrm>
            <a:off x="228600" y="222345"/>
            <a:ext cx="3810000" cy="981075"/>
          </a:xfrm>
          <a:prstGeom prst="rect">
            <a:avLst/>
          </a:prstGeom>
        </p:spPr>
      </p:pic>
    </p:spTree>
    <p:extLst>
      <p:ext uri="{BB962C8B-B14F-4D97-AF65-F5344CB8AC3E}">
        <p14:creationId xmlns:p14="http://schemas.microsoft.com/office/powerpoint/2010/main" val="5613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p:txBody>
          <a:bodyPr/>
          <a:lstStyle/>
          <a:p>
            <a:pPr marL="0" indent="0">
              <a:buNone/>
            </a:pPr>
            <a:r>
              <a:rPr lang="en-US" dirty="0"/>
              <a:t>Given that today is Sunny, what’s the probability that tomorrow is Sunny and the next day Rainy</a:t>
            </a:r>
            <a:r>
              <a:rPr lang="en-US" dirty="0" smtClean="0"/>
              <a:t>?</a:t>
            </a:r>
          </a:p>
          <a:p>
            <a:pPr marL="0" indent="0">
              <a:buNone/>
            </a:pPr>
            <a:endParaRPr lang="en-IN" dirty="0"/>
          </a:p>
        </p:txBody>
      </p:sp>
      <p:pic>
        <p:nvPicPr>
          <p:cNvPr id="4" name="Picture 3"/>
          <p:cNvPicPr>
            <a:picLocks noChangeAspect="1"/>
          </p:cNvPicPr>
          <p:nvPr/>
        </p:nvPicPr>
        <p:blipFill>
          <a:blip r:embed="rId2"/>
          <a:stretch>
            <a:fillRect/>
          </a:stretch>
        </p:blipFill>
        <p:spPr>
          <a:xfrm>
            <a:off x="432412" y="3124200"/>
            <a:ext cx="4048125" cy="2266950"/>
          </a:xfrm>
          <a:prstGeom prst="rect">
            <a:avLst/>
          </a:prstGeom>
        </p:spPr>
      </p:pic>
      <p:pic>
        <p:nvPicPr>
          <p:cNvPr id="5" name="Picture 4"/>
          <p:cNvPicPr>
            <a:picLocks noChangeAspect="1"/>
          </p:cNvPicPr>
          <p:nvPr/>
        </p:nvPicPr>
        <p:blipFill>
          <a:blip r:embed="rId3"/>
          <a:stretch>
            <a:fillRect/>
          </a:stretch>
        </p:blipFill>
        <p:spPr>
          <a:xfrm>
            <a:off x="4724401" y="2743200"/>
            <a:ext cx="4191000" cy="3281362"/>
          </a:xfrm>
          <a:prstGeom prst="rect">
            <a:avLst/>
          </a:prstGeom>
        </p:spPr>
      </p:pic>
    </p:spTree>
    <p:extLst>
      <p:ext uri="{BB962C8B-B14F-4D97-AF65-F5344CB8AC3E}">
        <p14:creationId xmlns:p14="http://schemas.microsoft.com/office/powerpoint/2010/main" val="33070144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Example2</a:t>
            </a:r>
            <a:endParaRPr lang="en-IN" dirty="0"/>
          </a:p>
        </p:txBody>
      </p:sp>
      <p:sp>
        <p:nvSpPr>
          <p:cNvPr id="3" name="Content Placeholder 2"/>
          <p:cNvSpPr>
            <a:spLocks noGrp="1"/>
          </p:cNvSpPr>
          <p:nvPr>
            <p:ph idx="1"/>
          </p:nvPr>
        </p:nvSpPr>
        <p:spPr/>
        <p:txBody>
          <a:bodyPr/>
          <a:lstStyle/>
          <a:p>
            <a:pPr marL="0" indent="0">
              <a:buNone/>
            </a:pPr>
            <a:r>
              <a:rPr lang="en-US" dirty="0"/>
              <a:t>Assume that yesterday’s weather was Rainy, and today is Cloudy, what is the probability that tomorrow will be Sunny</a:t>
            </a:r>
            <a:r>
              <a:rPr lang="en-US" dirty="0" smtClean="0"/>
              <a:t>?</a:t>
            </a:r>
          </a:p>
          <a:p>
            <a:pPr marL="0" indent="0">
              <a:buNone/>
            </a:pPr>
            <a:endParaRPr lang="en-IN" dirty="0"/>
          </a:p>
        </p:txBody>
      </p:sp>
      <p:pic>
        <p:nvPicPr>
          <p:cNvPr id="4" name="Picture 3"/>
          <p:cNvPicPr/>
          <p:nvPr/>
        </p:nvPicPr>
        <p:blipFill>
          <a:blip r:embed="rId2"/>
          <a:stretch>
            <a:fillRect/>
          </a:stretch>
        </p:blipFill>
        <p:spPr>
          <a:xfrm>
            <a:off x="983600" y="3505200"/>
            <a:ext cx="3571875" cy="2286000"/>
          </a:xfrm>
          <a:prstGeom prst="rect">
            <a:avLst/>
          </a:prstGeom>
        </p:spPr>
      </p:pic>
      <p:pic>
        <p:nvPicPr>
          <p:cNvPr id="5" name="Picture 4"/>
          <p:cNvPicPr>
            <a:picLocks noChangeAspect="1"/>
          </p:cNvPicPr>
          <p:nvPr/>
        </p:nvPicPr>
        <p:blipFill>
          <a:blip r:embed="rId3"/>
          <a:stretch>
            <a:fillRect/>
          </a:stretch>
        </p:blipFill>
        <p:spPr>
          <a:xfrm>
            <a:off x="4879325" y="3048000"/>
            <a:ext cx="3807475" cy="3438525"/>
          </a:xfrm>
          <a:prstGeom prst="rect">
            <a:avLst/>
          </a:prstGeom>
        </p:spPr>
      </p:pic>
    </p:spTree>
    <p:extLst>
      <p:ext uri="{BB962C8B-B14F-4D97-AF65-F5344CB8AC3E}">
        <p14:creationId xmlns:p14="http://schemas.microsoft.com/office/powerpoint/2010/main" val="2738560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HIDDEN MARKOV MODEL (HMM)?</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sz="2800" dirty="0"/>
              <a:t>A Hidden Markov Model, is a stochastic model where the states of the model are hidden. Each state can emit an output which is observed</a:t>
            </a:r>
            <a:r>
              <a:rPr lang="en-US" sz="2800" dirty="0" smtClean="0"/>
              <a:t>.</a:t>
            </a:r>
          </a:p>
          <a:p>
            <a:pPr>
              <a:buFont typeface="Wingdings" panose="05000000000000000000" pitchFamily="2" charset="2"/>
              <a:buChar char="v"/>
            </a:pPr>
            <a:r>
              <a:rPr lang="en-US" sz="2800" dirty="0"/>
              <a:t>Imagine: You were locked in a room for several days and you were asked about the weather outside. The only piece of evidence you have is whether the person who comes into the room bringing your daily meal is carrying an umbrella or not</a:t>
            </a:r>
            <a:r>
              <a:rPr lang="en-US" sz="2800" dirty="0" smtClean="0"/>
              <a:t>.</a:t>
            </a:r>
          </a:p>
          <a:p>
            <a:pPr>
              <a:buFont typeface="Arial" panose="020B0604020202020204" pitchFamily="34" charset="0"/>
              <a:buChar char="•"/>
            </a:pPr>
            <a:r>
              <a:rPr lang="en-US" sz="2800" dirty="0" smtClean="0"/>
              <a:t>  </a:t>
            </a:r>
            <a:r>
              <a:rPr lang="en-US" sz="2800" dirty="0"/>
              <a:t>What is hidden? Sunny, Rainy, </a:t>
            </a:r>
            <a:r>
              <a:rPr lang="en-US" sz="2800" dirty="0" smtClean="0"/>
              <a:t>Cloudy</a:t>
            </a:r>
          </a:p>
          <a:p>
            <a:pPr>
              <a:buFont typeface="Arial" panose="020B0604020202020204" pitchFamily="34" charset="0"/>
              <a:buChar char="•"/>
            </a:pPr>
            <a:r>
              <a:rPr lang="en-US" sz="2800" dirty="0" smtClean="0"/>
              <a:t> </a:t>
            </a:r>
            <a:r>
              <a:rPr lang="en-US" sz="2800" dirty="0"/>
              <a:t>What can you observe? Umbrella or Not</a:t>
            </a:r>
            <a:endParaRPr lang="en-IN" sz="2800" dirty="0"/>
          </a:p>
        </p:txBody>
      </p:sp>
    </p:spTree>
    <p:extLst>
      <p:ext uri="{BB962C8B-B14F-4D97-AF65-F5344CB8AC3E}">
        <p14:creationId xmlns:p14="http://schemas.microsoft.com/office/powerpoint/2010/main" val="2139334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Markov chain Vs HMM</a:t>
            </a:r>
            <a:endParaRPr lang="en-IN" dirty="0"/>
          </a:p>
        </p:txBody>
      </p:sp>
      <p:pic>
        <p:nvPicPr>
          <p:cNvPr id="4" name="Content Placeholder 3"/>
          <p:cNvPicPr>
            <a:picLocks noGrp="1" noChangeAspect="1"/>
          </p:cNvPicPr>
          <p:nvPr>
            <p:ph idx="1"/>
          </p:nvPr>
        </p:nvPicPr>
        <p:blipFill>
          <a:blip r:embed="rId2"/>
          <a:stretch>
            <a:fillRect/>
          </a:stretch>
        </p:blipFill>
        <p:spPr>
          <a:xfrm>
            <a:off x="394618" y="2209800"/>
            <a:ext cx="3595688" cy="4038600"/>
          </a:xfrm>
          <a:prstGeom prst="rect">
            <a:avLst/>
          </a:prstGeom>
        </p:spPr>
      </p:pic>
      <p:sp>
        <p:nvSpPr>
          <p:cNvPr id="5" name="TextBox 4"/>
          <p:cNvSpPr txBox="1"/>
          <p:nvPr/>
        </p:nvSpPr>
        <p:spPr>
          <a:xfrm>
            <a:off x="533400" y="1524000"/>
            <a:ext cx="3505200" cy="523220"/>
          </a:xfrm>
          <a:prstGeom prst="rect">
            <a:avLst/>
          </a:prstGeom>
          <a:noFill/>
        </p:spPr>
        <p:txBody>
          <a:bodyPr wrap="square" rtlCol="0">
            <a:spAutoFit/>
          </a:bodyPr>
          <a:lstStyle/>
          <a:p>
            <a:r>
              <a:rPr lang="en-IN" sz="2800" dirty="0" smtClean="0"/>
              <a:t>Markov chain</a:t>
            </a:r>
            <a:endParaRPr lang="en-IN" sz="2800" dirty="0"/>
          </a:p>
        </p:txBody>
      </p:sp>
      <p:pic>
        <p:nvPicPr>
          <p:cNvPr id="6" name="Picture 5"/>
          <p:cNvPicPr>
            <a:picLocks noChangeAspect="1"/>
          </p:cNvPicPr>
          <p:nvPr/>
        </p:nvPicPr>
        <p:blipFill>
          <a:blip r:embed="rId3"/>
          <a:stretch>
            <a:fillRect/>
          </a:stretch>
        </p:blipFill>
        <p:spPr>
          <a:xfrm>
            <a:off x="4495800" y="1785610"/>
            <a:ext cx="4295775" cy="4419600"/>
          </a:xfrm>
          <a:prstGeom prst="rect">
            <a:avLst/>
          </a:prstGeom>
        </p:spPr>
      </p:pic>
      <p:sp>
        <p:nvSpPr>
          <p:cNvPr id="7" name="TextBox 6"/>
          <p:cNvSpPr txBox="1"/>
          <p:nvPr/>
        </p:nvSpPr>
        <p:spPr>
          <a:xfrm>
            <a:off x="4724400" y="1524000"/>
            <a:ext cx="2362200" cy="461665"/>
          </a:xfrm>
          <a:prstGeom prst="rect">
            <a:avLst/>
          </a:prstGeom>
          <a:noFill/>
        </p:spPr>
        <p:txBody>
          <a:bodyPr wrap="square" rtlCol="0">
            <a:spAutoFit/>
          </a:bodyPr>
          <a:lstStyle/>
          <a:p>
            <a:r>
              <a:rPr lang="en-IN" sz="2400" dirty="0" smtClean="0"/>
              <a:t>HMM</a:t>
            </a:r>
            <a:endParaRPr lang="en-IN" sz="2400" dirty="0"/>
          </a:p>
        </p:txBody>
      </p:sp>
    </p:spTree>
    <p:extLst>
      <p:ext uri="{BB962C8B-B14F-4D97-AF65-F5344CB8AC3E}">
        <p14:creationId xmlns:p14="http://schemas.microsoft.com/office/powerpoint/2010/main" val="29708167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body" idx="1"/>
          </p:nvPr>
        </p:nvSpPr>
        <p:spPr>
          <a:xfrm>
            <a:off x="838200" y="1295400"/>
            <a:ext cx="8153400" cy="4572000"/>
          </a:xfrm>
        </p:spPr>
        <p:txBody>
          <a:bodyPr/>
          <a:lstStyle/>
          <a:p>
            <a:pPr>
              <a:lnSpc>
                <a:spcPct val="90000"/>
              </a:lnSpc>
            </a:pPr>
            <a:endParaRPr lang="en-US" sz="2400" dirty="0" smtClean="0">
              <a:latin typeface="Tahoma" charset="0"/>
              <a:ea typeface="ＭＳ Ｐゴシック" charset="0"/>
              <a:cs typeface="ＭＳ Ｐゴシック" charset="0"/>
            </a:endParaRPr>
          </a:p>
          <a:p>
            <a:pPr>
              <a:lnSpc>
                <a:spcPct val="90000"/>
              </a:lnSpc>
            </a:pPr>
            <a:r>
              <a:rPr lang="en-US" sz="2400" dirty="0" smtClean="0">
                <a:latin typeface="Tahoma" charset="0"/>
                <a:ea typeface="ＭＳ Ｐゴシック" charset="0"/>
                <a:cs typeface="ＭＳ Ｐゴシック" charset="0"/>
              </a:rPr>
              <a:t>States </a:t>
            </a:r>
            <a:r>
              <a:rPr lang="en-US" sz="2400" dirty="0">
                <a:latin typeface="Times New Roman" charset="0"/>
                <a:ea typeface="ＭＳ Ｐゴシック" charset="0"/>
                <a:cs typeface="ＭＳ Ｐゴシック" charset="0"/>
              </a:rPr>
              <a:t>Q = q</a:t>
            </a:r>
            <a:r>
              <a:rPr lang="en-US" sz="2400" baseline="-25000" dirty="0">
                <a:latin typeface="Times New Roman" charset="0"/>
                <a:ea typeface="ＭＳ Ｐゴシック" charset="0"/>
                <a:cs typeface="ＭＳ Ｐゴシック" charset="0"/>
              </a:rPr>
              <a:t>1</a:t>
            </a:r>
            <a:r>
              <a:rPr lang="en-US" sz="2400" dirty="0">
                <a:latin typeface="Times New Roman" charset="0"/>
                <a:ea typeface="ＭＳ Ｐゴシック" charset="0"/>
                <a:cs typeface="ＭＳ Ｐゴシック" charset="0"/>
              </a:rPr>
              <a:t>, q</a:t>
            </a:r>
            <a:r>
              <a:rPr lang="en-US" sz="2400" baseline="-25000" dirty="0">
                <a:latin typeface="Times New Roman" charset="0"/>
                <a:ea typeface="ＭＳ Ｐゴシック" charset="0"/>
                <a:cs typeface="ＭＳ Ｐゴシック" charset="0"/>
              </a:rPr>
              <a:t>2</a:t>
            </a:r>
            <a:r>
              <a:rPr lang="en-US" sz="2400" dirty="0">
                <a:latin typeface="Times New Roman" charset="0"/>
                <a:ea typeface="ＭＳ Ｐゴシック" charset="0"/>
                <a:cs typeface="ＭＳ Ｐゴシック" charset="0"/>
              </a:rPr>
              <a:t>…</a:t>
            </a:r>
            <a:r>
              <a:rPr lang="en-US" sz="2400" dirty="0" err="1">
                <a:latin typeface="Times New Roman" charset="0"/>
                <a:ea typeface="ＭＳ Ｐゴシック" charset="0"/>
                <a:cs typeface="ＭＳ Ｐゴシック" charset="0"/>
              </a:rPr>
              <a:t>q</a:t>
            </a:r>
            <a:r>
              <a:rPr lang="en-US" sz="2400" baseline="-25000" dirty="0" err="1">
                <a:latin typeface="Times New Roman" charset="0"/>
                <a:ea typeface="ＭＳ Ｐゴシック" charset="0"/>
                <a:cs typeface="ＭＳ Ｐゴシック" charset="0"/>
              </a:rPr>
              <a:t>N</a:t>
            </a:r>
            <a:r>
              <a:rPr lang="en-US" sz="2400" baseline="-25000" dirty="0">
                <a:latin typeface="Times New Roman" charset="0"/>
                <a:ea typeface="ＭＳ Ｐゴシック" charset="0"/>
                <a:cs typeface="ＭＳ Ｐゴシック" charset="0"/>
              </a:rPr>
              <a:t>; </a:t>
            </a:r>
            <a:r>
              <a:rPr lang="en-US" sz="2400" dirty="0">
                <a:latin typeface="Times New Roman" charset="0"/>
                <a:ea typeface="ＭＳ Ｐゴシック" charset="0"/>
                <a:cs typeface="ＭＳ Ｐゴシック" charset="0"/>
              </a:rPr>
              <a:t> </a:t>
            </a:r>
            <a:endParaRPr lang="en-US" sz="2400" dirty="0">
              <a:latin typeface="Tahoma" charset="0"/>
              <a:ea typeface="ＭＳ Ｐゴシック" charset="0"/>
              <a:cs typeface="ＭＳ Ｐゴシック" charset="0"/>
            </a:endParaRPr>
          </a:p>
          <a:p>
            <a:pPr>
              <a:lnSpc>
                <a:spcPct val="90000"/>
              </a:lnSpc>
            </a:pPr>
            <a:r>
              <a:rPr lang="en-US" sz="2400" dirty="0">
                <a:latin typeface="Tahoma" charset="0"/>
                <a:ea typeface="ＭＳ Ｐゴシック" charset="0"/>
                <a:cs typeface="ＭＳ Ｐゴシック" charset="0"/>
              </a:rPr>
              <a:t>Observations </a:t>
            </a:r>
            <a:r>
              <a:rPr lang="en-US" sz="2400" dirty="0">
                <a:latin typeface="Times New Roman" charset="0"/>
                <a:ea typeface="ＭＳ Ｐゴシック" charset="0"/>
                <a:cs typeface="ＭＳ Ｐゴシック" charset="0"/>
              </a:rPr>
              <a:t>O= o</a:t>
            </a:r>
            <a:r>
              <a:rPr lang="en-US" sz="2400" baseline="-25000" dirty="0">
                <a:latin typeface="Times New Roman" charset="0"/>
                <a:ea typeface="ＭＳ Ｐゴシック" charset="0"/>
                <a:cs typeface="ＭＳ Ｐゴシック" charset="0"/>
              </a:rPr>
              <a:t>1</a:t>
            </a:r>
            <a:r>
              <a:rPr lang="en-US" sz="2400" dirty="0">
                <a:latin typeface="Times New Roman" charset="0"/>
                <a:ea typeface="ＭＳ Ｐゴシック" charset="0"/>
                <a:cs typeface="ＭＳ Ｐゴシック" charset="0"/>
              </a:rPr>
              <a:t>, o</a:t>
            </a:r>
            <a:r>
              <a:rPr lang="en-US" sz="2400" baseline="-25000" dirty="0">
                <a:latin typeface="Times New Roman" charset="0"/>
                <a:ea typeface="ＭＳ Ｐゴシック" charset="0"/>
                <a:cs typeface="ＭＳ Ｐゴシック" charset="0"/>
              </a:rPr>
              <a:t>2</a:t>
            </a:r>
            <a:r>
              <a:rPr lang="en-US" sz="2400" dirty="0">
                <a:latin typeface="Times New Roman" charset="0"/>
                <a:ea typeface="ＭＳ Ｐゴシック" charset="0"/>
                <a:cs typeface="ＭＳ Ｐゴシック" charset="0"/>
              </a:rPr>
              <a:t>…</a:t>
            </a:r>
            <a:r>
              <a:rPr lang="en-US" sz="2400" dirty="0" err="1">
                <a:latin typeface="Times New Roman" charset="0"/>
                <a:ea typeface="ＭＳ Ｐゴシック" charset="0"/>
                <a:cs typeface="ＭＳ Ｐゴシック" charset="0"/>
              </a:rPr>
              <a:t>o</a:t>
            </a:r>
            <a:r>
              <a:rPr lang="en-US" sz="2400" baseline="-25000" dirty="0" err="1">
                <a:latin typeface="Times New Roman" charset="0"/>
                <a:ea typeface="ＭＳ Ｐゴシック" charset="0"/>
                <a:cs typeface="ＭＳ Ｐゴシック" charset="0"/>
              </a:rPr>
              <a:t>N</a:t>
            </a:r>
            <a:r>
              <a:rPr lang="en-US" sz="2400" baseline="-25000" dirty="0">
                <a:latin typeface="Times New Roman" charset="0"/>
                <a:ea typeface="ＭＳ Ｐゴシック" charset="0"/>
                <a:cs typeface="ＭＳ Ｐゴシック" charset="0"/>
              </a:rPr>
              <a:t>; </a:t>
            </a:r>
            <a:r>
              <a:rPr lang="en-US" sz="2400" dirty="0">
                <a:latin typeface="Times New Roman" charset="0"/>
                <a:ea typeface="ＭＳ Ｐゴシック" charset="0"/>
                <a:cs typeface="ＭＳ Ｐゴシック" charset="0"/>
              </a:rPr>
              <a:t> </a:t>
            </a:r>
          </a:p>
          <a:p>
            <a:pPr>
              <a:lnSpc>
                <a:spcPct val="90000"/>
              </a:lnSpc>
            </a:pPr>
            <a:r>
              <a:rPr lang="en-US" sz="2400" dirty="0" smtClean="0">
                <a:latin typeface="Tahoma" charset="0"/>
                <a:ea typeface="ＭＳ Ｐゴシック" charset="0"/>
                <a:cs typeface="ＭＳ Ｐゴシック" charset="0"/>
              </a:rPr>
              <a:t>Transition </a:t>
            </a:r>
            <a:r>
              <a:rPr lang="en-US" sz="2400" dirty="0">
                <a:latin typeface="Tahoma" charset="0"/>
                <a:ea typeface="ＭＳ Ｐゴシック" charset="0"/>
                <a:cs typeface="ＭＳ Ｐゴシック" charset="0"/>
              </a:rPr>
              <a:t>probabilities</a:t>
            </a:r>
          </a:p>
          <a:p>
            <a:pPr lvl="1">
              <a:lnSpc>
                <a:spcPct val="90000"/>
              </a:lnSpc>
            </a:pPr>
            <a:r>
              <a:rPr lang="en-US" sz="2400" dirty="0">
                <a:latin typeface="Times New Roman" charset="0"/>
              </a:rPr>
              <a:t>Transition probability matrix A = {</a:t>
            </a:r>
            <a:r>
              <a:rPr lang="en-US" sz="2400" dirty="0" err="1" smtClean="0">
                <a:latin typeface="Times New Roman" charset="0"/>
              </a:rPr>
              <a:t>a</a:t>
            </a:r>
            <a:r>
              <a:rPr lang="en-US" sz="2400" baseline="-25000" dirty="0" err="1" smtClean="0">
                <a:latin typeface="Times New Roman" charset="0"/>
              </a:rPr>
              <a:t>ij</a:t>
            </a:r>
            <a:r>
              <a:rPr lang="en-US" sz="2400" dirty="0" smtClean="0">
                <a:latin typeface="Times New Roman" charset="0"/>
              </a:rPr>
              <a:t>}</a:t>
            </a:r>
            <a:endParaRPr lang="en-US" sz="2000" dirty="0" smtClean="0">
              <a:latin typeface="Tahoma" charset="0"/>
            </a:endParaRPr>
          </a:p>
          <a:p>
            <a:pPr>
              <a:lnSpc>
                <a:spcPct val="90000"/>
              </a:lnSpc>
            </a:pPr>
            <a:endParaRPr lang="en-US" sz="2400" dirty="0" smtClean="0">
              <a:latin typeface="Tahoma" charset="0"/>
              <a:ea typeface="ＭＳ Ｐゴシック" charset="0"/>
              <a:cs typeface="ＭＳ Ｐゴシック" charset="0"/>
            </a:endParaRPr>
          </a:p>
          <a:p>
            <a:pPr>
              <a:lnSpc>
                <a:spcPct val="90000"/>
              </a:lnSpc>
            </a:pPr>
            <a:r>
              <a:rPr lang="en-US" sz="2400" dirty="0">
                <a:latin typeface="Tahoma" charset="0"/>
                <a:ea typeface="ＭＳ Ｐゴシック" charset="0"/>
                <a:cs typeface="ＭＳ Ｐゴシック" charset="0"/>
              </a:rPr>
              <a:t>Emission Probability /Output probability</a:t>
            </a:r>
          </a:p>
          <a:p>
            <a:pPr lvl="1">
              <a:lnSpc>
                <a:spcPct val="90000"/>
              </a:lnSpc>
            </a:pPr>
            <a:r>
              <a:rPr lang="en-US" sz="2400" dirty="0" smtClean="0">
                <a:latin typeface="Times New Roman" charset="0"/>
              </a:rPr>
              <a:t>Output </a:t>
            </a:r>
            <a:r>
              <a:rPr lang="en-US" sz="2400" dirty="0">
                <a:latin typeface="Times New Roman" charset="0"/>
              </a:rPr>
              <a:t>probability matrix B={b</a:t>
            </a:r>
            <a:r>
              <a:rPr lang="en-US" sz="2400" baseline="-25000" dirty="0">
                <a:latin typeface="Times New Roman" charset="0"/>
              </a:rPr>
              <a:t>i</a:t>
            </a:r>
            <a:r>
              <a:rPr lang="en-US" sz="2400" dirty="0">
                <a:latin typeface="Times New Roman" charset="0"/>
              </a:rPr>
              <a:t>(k)}</a:t>
            </a:r>
          </a:p>
          <a:p>
            <a:pPr>
              <a:lnSpc>
                <a:spcPct val="90000"/>
              </a:lnSpc>
              <a:spcBef>
                <a:spcPct val="0"/>
              </a:spcBef>
              <a:buFontTx/>
              <a:buNone/>
            </a:pPr>
            <a:endParaRPr lang="en-US" sz="2400" dirty="0">
              <a:latin typeface="Times New Roman" charset="0"/>
              <a:ea typeface="ＭＳ Ｐゴシック" charset="0"/>
              <a:cs typeface="ＭＳ Ｐゴシック" charset="0"/>
              <a:sym typeface="Symbol" charset="0"/>
            </a:endParaRPr>
          </a:p>
          <a:p>
            <a:pPr>
              <a:lnSpc>
                <a:spcPct val="90000"/>
              </a:lnSpc>
            </a:pPr>
            <a:endParaRPr lang="en-US" sz="2400" dirty="0">
              <a:latin typeface="Tahoma" charset="0"/>
              <a:ea typeface="ＭＳ Ｐゴシック" charset="0"/>
              <a:cs typeface="ＭＳ Ｐゴシック" charset="0"/>
            </a:endParaRPr>
          </a:p>
          <a:p>
            <a:pPr>
              <a:lnSpc>
                <a:spcPct val="90000"/>
              </a:lnSpc>
            </a:pPr>
            <a:r>
              <a:rPr lang="en-US" sz="2400" dirty="0">
                <a:latin typeface="Tahoma" charset="0"/>
                <a:ea typeface="ＭＳ Ｐゴシック" charset="0"/>
                <a:cs typeface="ＭＳ Ｐゴシック" charset="0"/>
              </a:rPr>
              <a:t>Special initial probability vector </a:t>
            </a:r>
            <a:r>
              <a:rPr lang="en-US" sz="2400" dirty="0">
                <a:latin typeface="Times New Roman" charset="0"/>
                <a:ea typeface="ＭＳ Ｐゴシック" charset="0"/>
                <a:cs typeface="ＭＳ Ｐゴシック" charset="0"/>
                <a:sym typeface="Symbol" charset="0"/>
              </a:rPr>
              <a:t></a:t>
            </a:r>
            <a:endParaRPr lang="en-US" sz="2400" dirty="0">
              <a:latin typeface="Tahoma" charset="0"/>
              <a:ea typeface="ＭＳ Ｐゴシック" charset="0"/>
              <a:cs typeface="ＭＳ Ｐゴシック" charset="0"/>
            </a:endParaRPr>
          </a:p>
        </p:txBody>
      </p:sp>
      <p:graphicFrame>
        <p:nvGraphicFramePr>
          <p:cNvPr id="58373" name="Object 2"/>
          <p:cNvGraphicFramePr>
            <a:graphicFrameLocks noChangeAspect="1"/>
          </p:cNvGraphicFramePr>
          <p:nvPr>
            <p:extLst>
              <p:ext uri="{D42A27DB-BD31-4B8C-83A1-F6EECF244321}">
                <p14:modId xmlns:p14="http://schemas.microsoft.com/office/powerpoint/2010/main" val="225580849"/>
              </p:ext>
            </p:extLst>
          </p:nvPr>
        </p:nvGraphicFramePr>
        <p:xfrm>
          <a:off x="1828800" y="5664200"/>
          <a:ext cx="3390900" cy="406400"/>
        </p:xfrm>
        <a:graphic>
          <a:graphicData uri="http://schemas.openxmlformats.org/presentationml/2006/ole">
            <mc:AlternateContent xmlns:mc="http://schemas.openxmlformats.org/markup-compatibility/2006">
              <mc:Choice xmlns:v="urn:schemas-microsoft-com:vml" Requires="v">
                <p:oleObj spid="_x0000_s23623" name="Equation" r:id="rId4" imgW="1485900" imgH="177800" progId="Equation.3">
                  <p:embed/>
                </p:oleObj>
              </mc:Choice>
              <mc:Fallback>
                <p:oleObj name="Equation" r:id="rId4" imgW="14859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664200"/>
                        <a:ext cx="33909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8374" name="Object 3"/>
          <p:cNvGraphicFramePr>
            <a:graphicFrameLocks noChangeAspect="1"/>
          </p:cNvGraphicFramePr>
          <p:nvPr/>
        </p:nvGraphicFramePr>
        <p:xfrm>
          <a:off x="1981200" y="3276600"/>
          <a:ext cx="4864100" cy="468313"/>
        </p:xfrm>
        <a:graphic>
          <a:graphicData uri="http://schemas.openxmlformats.org/presentationml/2006/ole">
            <mc:AlternateContent xmlns:mc="http://schemas.openxmlformats.org/markup-compatibility/2006">
              <mc:Choice xmlns:v="urn:schemas-microsoft-com:vml" Requires="v">
                <p:oleObj spid="_x0000_s23624" name="Equation" r:id="rId6" imgW="2108200" imgH="203200" progId="Equation.3">
                  <p:embed/>
                </p:oleObj>
              </mc:Choice>
              <mc:Fallback>
                <p:oleObj name="Equation" r:id="rId6" imgW="21082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3276600"/>
                        <a:ext cx="48641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8375" name="Object 4"/>
          <p:cNvGraphicFramePr>
            <a:graphicFrameLocks noChangeAspect="1"/>
          </p:cNvGraphicFramePr>
          <p:nvPr/>
        </p:nvGraphicFramePr>
        <p:xfrm>
          <a:off x="1981200" y="4572000"/>
          <a:ext cx="3751263" cy="409575"/>
        </p:xfrm>
        <a:graphic>
          <a:graphicData uri="http://schemas.openxmlformats.org/presentationml/2006/ole">
            <mc:AlternateContent xmlns:mc="http://schemas.openxmlformats.org/markup-compatibility/2006">
              <mc:Choice xmlns:v="urn:schemas-microsoft-com:vml" Requires="v">
                <p:oleObj spid="_x0000_s23625" name="Equation" r:id="rId8" imgW="1625600" imgH="177800" progId="Equation.3">
                  <p:embed/>
                </p:oleObj>
              </mc:Choice>
              <mc:Fallback>
                <p:oleObj name="Equation" r:id="rId8" imgW="1625600" imgH="177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4572000"/>
                        <a:ext cx="37512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8376" name="Rectangle 6"/>
          <p:cNvSpPr>
            <a:spLocks noGrp="1" noChangeArrowheads="1"/>
          </p:cNvSpPr>
          <p:nvPr>
            <p:ph type="title"/>
          </p:nvPr>
        </p:nvSpPr>
        <p:spPr>
          <a:xfrm>
            <a:off x="471949" y="186148"/>
            <a:ext cx="8229600" cy="1143000"/>
          </a:xfrm>
        </p:spPr>
        <p:txBody>
          <a:bodyPr/>
          <a:lstStyle/>
          <a:p>
            <a:r>
              <a:rPr lang="en-US" dirty="0">
                <a:ea typeface="ＭＳ Ｐゴシック" charset="0"/>
                <a:cs typeface="ＭＳ Ｐゴシック" charset="0"/>
              </a:rPr>
              <a:t>Hidden Markov </a:t>
            </a:r>
            <a:r>
              <a:rPr lang="en-US" dirty="0" smtClean="0">
                <a:ea typeface="ＭＳ Ｐゴシック" charset="0"/>
                <a:cs typeface="ＭＳ Ｐゴシック" charset="0"/>
              </a:rPr>
              <a:t>Models (Formal)</a:t>
            </a:r>
            <a:endParaRPr lang="en-US" dirty="0">
              <a:ea typeface="ＭＳ Ｐゴシック" charset="0"/>
              <a:cs typeface="ＭＳ Ｐゴシック" charset="0"/>
            </a:endParaRPr>
          </a:p>
        </p:txBody>
      </p:sp>
    </p:spTree>
    <p:extLst>
      <p:ext uri="{BB962C8B-B14F-4D97-AF65-F5344CB8AC3E}">
        <p14:creationId xmlns:p14="http://schemas.microsoft.com/office/powerpoint/2010/main" val="580390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Rectangle 2"/>
          <p:cNvSpPr>
            <a:spLocks noGrp="1" noChangeArrowheads="1"/>
          </p:cNvSpPr>
          <p:nvPr>
            <p:ph type="title"/>
          </p:nvPr>
        </p:nvSpPr>
        <p:spPr/>
        <p:txBody>
          <a:bodyPr>
            <a:normAutofit/>
          </a:bodyPr>
          <a:lstStyle/>
          <a:p>
            <a:r>
              <a:rPr lang="en-US" altLang="en-US" dirty="0"/>
              <a:t>First-Order HMM Assumptions</a:t>
            </a:r>
          </a:p>
        </p:txBody>
      </p:sp>
      <p:sp>
        <p:nvSpPr>
          <p:cNvPr id="1344515" name="Rectangle 3"/>
          <p:cNvSpPr>
            <a:spLocks noGrp="1" noChangeArrowheads="1"/>
          </p:cNvSpPr>
          <p:nvPr>
            <p:ph type="body" idx="4294967295"/>
          </p:nvPr>
        </p:nvSpPr>
        <p:spPr>
          <a:xfrm>
            <a:off x="0" y="1600200"/>
            <a:ext cx="8229600" cy="4525963"/>
          </a:xfrm>
        </p:spPr>
        <p:txBody>
          <a:bodyPr/>
          <a:lstStyle/>
          <a:p>
            <a:pPr marL="365125" indent="-255588" eaLnBrk="1" hangingPunct="1"/>
            <a:r>
              <a:rPr lang="en-US" altLang="en-US" sz="2800" b="1" dirty="0"/>
              <a:t>Markov assumption:  probability of a state depends only on </a:t>
            </a:r>
            <a:r>
              <a:rPr lang="en-US" altLang="en-US" sz="2800" b="1" dirty="0" smtClean="0"/>
              <a:t>the state </a:t>
            </a:r>
            <a:r>
              <a:rPr lang="en-US" altLang="en-US" sz="2800" b="1" dirty="0"/>
              <a:t>that precedes it</a:t>
            </a:r>
          </a:p>
        </p:txBody>
      </p:sp>
      <p:pic>
        <p:nvPicPr>
          <p:cNvPr id="2" name="Picture 1"/>
          <p:cNvPicPr>
            <a:picLocks noChangeAspect="1"/>
          </p:cNvPicPr>
          <p:nvPr/>
        </p:nvPicPr>
        <p:blipFill>
          <a:blip r:embed="rId3"/>
          <a:stretch>
            <a:fillRect/>
          </a:stretch>
        </p:blipFill>
        <p:spPr>
          <a:xfrm>
            <a:off x="2438400" y="2819400"/>
            <a:ext cx="3135242" cy="348703"/>
          </a:xfrm>
          <a:prstGeom prst="rect">
            <a:avLst/>
          </a:prstGeom>
        </p:spPr>
      </p:pic>
    </p:spTree>
    <p:extLst>
      <p:ext uri="{BB962C8B-B14F-4D97-AF65-F5344CB8AC3E}">
        <p14:creationId xmlns:p14="http://schemas.microsoft.com/office/powerpoint/2010/main" val="910062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build a second-order HMM?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Second-order HMM</a:t>
                </a:r>
              </a:p>
              <a:p>
                <a:pPr lvl="1"/>
                <a:r>
                  <a:rPr lang="en-US" altLang="en-US" dirty="0"/>
                  <a:t>Current state only depends on previous </a:t>
                </a:r>
                <a:r>
                  <a:rPr lang="en-US" altLang="en-US" dirty="0" smtClean="0"/>
                  <a:t>2 states</a:t>
                </a:r>
                <a:endParaRPr lang="en-US" altLang="en-US" dirty="0"/>
              </a:p>
              <a:p>
                <a:r>
                  <a:rPr lang="en-US" dirty="0" smtClean="0"/>
                  <a:t>Example</a:t>
                </a:r>
              </a:p>
              <a:p>
                <a:pPr lvl="1"/>
                <a:r>
                  <a:rPr lang="en-US" dirty="0" smtClean="0"/>
                  <a:t>Trigram model over POS tags</a:t>
                </a:r>
              </a:p>
              <a:p>
                <a:pPr lvl="1"/>
                <a14:m>
                  <m:oMath xmlns:m="http://schemas.openxmlformats.org/officeDocument/2006/math">
                    <m:r>
                      <a:rPr lang="en-US" sz="2800" b="0" i="1" smtClean="0">
                        <a:latin typeface="Cambria Math" charset="0"/>
                      </a:rPr>
                      <m:t>𝑃</m:t>
                    </m:r>
                    <m:d>
                      <m:dPr>
                        <m:ctrlPr>
                          <a:rPr lang="en-US" sz="2800" b="0" i="1" smtClean="0">
                            <a:latin typeface="Cambria Math" panose="02040503050406030204" pitchFamily="18" charset="0"/>
                          </a:rPr>
                        </m:ctrlPr>
                      </m:dPr>
                      <m:e>
                        <m:r>
                          <a:rPr lang="en-US" sz="2800" b="1" i="1" smtClean="0">
                            <a:latin typeface="Cambria Math" charset="0"/>
                          </a:rPr>
                          <m:t>𝒕</m:t>
                        </m:r>
                      </m:e>
                    </m:d>
                    <m:r>
                      <a:rPr lang="en-US" sz="2800" b="0" i="1" smtClean="0">
                        <a:latin typeface="Cambria Math" charset="0"/>
                      </a:rPr>
                      <m:t>=</m:t>
                    </m:r>
                    <m:sSubSup>
                      <m:sSubSupPr>
                        <m:ctrlPr>
                          <a:rPr lang="en-US" sz="2800" i="1">
                            <a:latin typeface="Cambria Math" panose="02040503050406030204" pitchFamily="18" charset="0"/>
                          </a:rPr>
                        </m:ctrlPr>
                      </m:sSubSupPr>
                      <m:e>
                        <m:r>
                          <m:rPr>
                            <m:sty m:val="p"/>
                          </m:rPr>
                          <a:rPr lang="en-US" sz="2800">
                            <a:latin typeface="Cambria Math" charset="0"/>
                          </a:rPr>
                          <m:t>Π</m:t>
                        </m:r>
                      </m:e>
                      <m:sub>
                        <m:r>
                          <a:rPr lang="en-US" sz="2800" i="1">
                            <a:latin typeface="Cambria Math" charset="0"/>
                          </a:rPr>
                          <m:t>𝑖</m:t>
                        </m:r>
                        <m:r>
                          <a:rPr lang="en-US" sz="2800" i="1">
                            <a:latin typeface="Cambria Math" charset="0"/>
                          </a:rPr>
                          <m:t>=1</m:t>
                        </m:r>
                      </m:sub>
                      <m:sup>
                        <m:r>
                          <a:rPr lang="en-US" sz="2800" i="1">
                            <a:latin typeface="Cambria Math" charset="0"/>
                          </a:rPr>
                          <m:t>𝑛</m:t>
                        </m:r>
                      </m:sup>
                    </m:sSubSup>
                    <m:r>
                      <a:rPr lang="en-US" sz="2800" i="1">
                        <a:latin typeface="Cambria Math"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𝑖</m:t>
                            </m:r>
                            <m:r>
                              <a:rPr lang="en-US" sz="2800" i="1">
                                <a:latin typeface="Cambria Math" charset="0"/>
                              </a:rPr>
                              <m:t>−1</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𝑖</m:t>
                            </m:r>
                            <m:r>
                              <a:rPr lang="en-US" sz="2800" b="0" i="1" smtClean="0">
                                <a:latin typeface="Cambria Math" charset="0"/>
                              </a:rPr>
                              <m:t>−2</m:t>
                            </m:r>
                          </m:sub>
                        </m:sSub>
                      </m:e>
                    </m:d>
                  </m:oMath>
                </a14:m>
                <a:endParaRPr lang="en-US" sz="2800" dirty="0" smtClean="0"/>
              </a:p>
              <a:p>
                <a:pPr lvl="1"/>
                <a14:m>
                  <m:oMath xmlns:m="http://schemas.openxmlformats.org/officeDocument/2006/math">
                    <m:r>
                      <a:rPr lang="en-US" sz="2800" i="1">
                        <a:latin typeface="Cambria Math" charset="0"/>
                      </a:rPr>
                      <m:t>𝑃</m:t>
                    </m:r>
                    <m:d>
                      <m:dPr>
                        <m:ctrlPr>
                          <a:rPr lang="en-US" sz="2800" i="1">
                            <a:latin typeface="Cambria Math" panose="02040503050406030204" pitchFamily="18" charset="0"/>
                          </a:rPr>
                        </m:ctrlPr>
                      </m:dPr>
                      <m:e>
                        <m:r>
                          <a:rPr lang="en-US" sz="2800" b="1" i="1" smtClean="0">
                            <a:latin typeface="Cambria Math" charset="0"/>
                          </a:rPr>
                          <m:t>𝒘</m:t>
                        </m:r>
                        <m:r>
                          <a:rPr lang="en-US" sz="2800" b="1" i="1" smtClean="0">
                            <a:latin typeface="Cambria Math" charset="0"/>
                          </a:rPr>
                          <m:t>, </m:t>
                        </m:r>
                        <m:r>
                          <a:rPr lang="en-US" sz="2800" b="1" i="1">
                            <a:latin typeface="Cambria Math" charset="0"/>
                          </a:rPr>
                          <m:t>𝒕</m:t>
                        </m:r>
                      </m:e>
                    </m:d>
                    <m:r>
                      <a:rPr lang="en-US" sz="2800" b="0" i="1" smtClean="0">
                        <a:latin typeface="Cambria Math" charset="0"/>
                      </a:rPr>
                      <m:t>=</m:t>
                    </m:r>
                    <m:sSubSup>
                      <m:sSubSupPr>
                        <m:ctrlPr>
                          <a:rPr lang="en-US" sz="2800" i="1">
                            <a:latin typeface="Cambria Math" panose="02040503050406030204" pitchFamily="18" charset="0"/>
                          </a:rPr>
                        </m:ctrlPr>
                      </m:sSubSupPr>
                      <m:e>
                        <m:r>
                          <m:rPr>
                            <m:sty m:val="p"/>
                          </m:rPr>
                          <a:rPr lang="en-US" sz="2800">
                            <a:latin typeface="Cambria Math" charset="0"/>
                          </a:rPr>
                          <m:t>Π</m:t>
                        </m:r>
                      </m:e>
                      <m:sub>
                        <m:r>
                          <a:rPr lang="en-US" sz="2800" i="1">
                            <a:latin typeface="Cambria Math" charset="0"/>
                          </a:rPr>
                          <m:t>𝑖</m:t>
                        </m:r>
                        <m:r>
                          <a:rPr lang="en-US" sz="2800" i="1">
                            <a:latin typeface="Cambria Math" charset="0"/>
                          </a:rPr>
                          <m:t>=1</m:t>
                        </m:r>
                      </m:sub>
                      <m:sup>
                        <m:r>
                          <a:rPr lang="en-US" sz="2800" i="1">
                            <a:latin typeface="Cambria Math" charset="0"/>
                          </a:rPr>
                          <m:t>𝑛</m:t>
                        </m:r>
                      </m:sup>
                    </m:sSubSup>
                    <m:r>
                      <a:rPr lang="en-US" sz="2800" i="1">
                        <a:latin typeface="Cambria Math"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𝑖</m:t>
                            </m:r>
                            <m:r>
                              <a:rPr lang="en-US" sz="2800" i="1">
                                <a:latin typeface="Cambria Math" charset="0"/>
                              </a:rPr>
                              <m:t>−1</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𝑖</m:t>
                            </m:r>
                            <m:r>
                              <a:rPr lang="en-US" sz="2800" i="1">
                                <a:latin typeface="Cambria Math" charset="0"/>
                              </a:rPr>
                              <m:t>−2</m:t>
                            </m:r>
                          </m:sub>
                        </m:sSub>
                      </m:e>
                    </m:d>
                    <m:r>
                      <a:rPr lang="en-US" sz="2800" b="0" i="1" smtClean="0">
                        <a:latin typeface="Cambria Math" charset="0"/>
                      </a:rPr>
                      <m:t>𝑃</m:t>
                    </m:r>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𝑤</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𝑡</m:t>
                        </m:r>
                      </m:e>
                      <m:sub>
                        <m:r>
                          <a:rPr lang="en-US" sz="2800" b="0" i="1" smtClean="0">
                            <a:latin typeface="Cambria Math" charset="0"/>
                          </a:rPr>
                          <m:t>𝑖</m:t>
                        </m:r>
                      </m:sub>
                    </m:sSub>
                    <m:r>
                      <a:rPr lang="en-US" sz="2800" b="0" i="1" smtClean="0">
                        <a:latin typeface="Cambria Math" charset="0"/>
                      </a:rPr>
                      <m:t>)</m:t>
                    </m:r>
                  </m:oMath>
                </a14:m>
                <a:endParaRPr lang="en-US" sz="2800" dirty="0"/>
              </a:p>
              <a:p>
                <a:pPr lvl="1"/>
                <a:endParaRPr lang="en-US"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371157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2"/>
          <p:cNvSpPr>
            <a:spLocks noGrp="1" noChangeArrowheads="1"/>
          </p:cNvSpPr>
          <p:nvPr>
            <p:ph type="title"/>
          </p:nvPr>
        </p:nvSpPr>
        <p:spPr/>
        <p:txBody>
          <a:bodyPr/>
          <a:lstStyle/>
          <a:p>
            <a:r>
              <a:rPr lang="en-US" altLang="en-US"/>
              <a:t>Markov Chain for Weather</a:t>
            </a:r>
          </a:p>
        </p:txBody>
      </p:sp>
      <p:sp>
        <p:nvSpPr>
          <p:cNvPr id="1354755" name="Rectangle 3"/>
          <p:cNvSpPr>
            <a:spLocks noGrp="1" noChangeArrowheads="1"/>
          </p:cNvSpPr>
          <p:nvPr>
            <p:ph type="body" idx="1"/>
          </p:nvPr>
        </p:nvSpPr>
        <p:spPr>
          <a:xfrm>
            <a:off x="457200" y="1371602"/>
            <a:ext cx="7848600" cy="4525963"/>
          </a:xfrm>
        </p:spPr>
        <p:txBody>
          <a:bodyPr/>
          <a:lstStyle/>
          <a:p>
            <a:r>
              <a:rPr lang="en-US" altLang="en-US" sz="2800" dirty="0"/>
              <a:t>What is the probability of 4 consecutive </a:t>
            </a:r>
            <a:r>
              <a:rPr lang="en-US" altLang="en-US" sz="2800" dirty="0" smtClean="0"/>
              <a:t>warm </a:t>
            </a:r>
            <a:r>
              <a:rPr lang="en-US" altLang="en-US" sz="2800" dirty="0"/>
              <a:t>days?</a:t>
            </a:r>
          </a:p>
          <a:p>
            <a:endParaRPr lang="en-US" altLang="en-US" sz="2800" dirty="0" smtClean="0"/>
          </a:p>
          <a:p>
            <a:r>
              <a:rPr lang="en-US" altLang="en-US" sz="2800" dirty="0" smtClean="0"/>
              <a:t>Sequence </a:t>
            </a:r>
            <a:r>
              <a:rPr lang="en-US" altLang="en-US" sz="2800" dirty="0"/>
              <a:t>is </a:t>
            </a:r>
            <a:r>
              <a:rPr lang="en-US" altLang="en-US" sz="2800" dirty="0" smtClean="0"/>
              <a:t/>
            </a:r>
            <a:br>
              <a:rPr lang="en-US" altLang="en-US" sz="2800" dirty="0" smtClean="0"/>
            </a:br>
            <a:r>
              <a:rPr lang="en-US" altLang="en-US" sz="2800" dirty="0" smtClean="0"/>
              <a:t>warm-warm-warm-warm</a:t>
            </a:r>
            <a:endParaRPr lang="en-US" altLang="en-US" sz="2800" dirty="0"/>
          </a:p>
          <a:p>
            <a:r>
              <a:rPr lang="en-US" altLang="en-US" sz="2800" dirty="0" smtClean="0"/>
              <a:t>And state </a:t>
            </a:r>
            <a:r>
              <a:rPr lang="en-US" altLang="en-US" sz="2800" dirty="0"/>
              <a:t>sequence is </a:t>
            </a:r>
            <a:r>
              <a:rPr lang="en-US" altLang="en-US" sz="2800" dirty="0" smtClean="0"/>
              <a:t/>
            </a:r>
            <a:br>
              <a:rPr lang="en-US" altLang="en-US" sz="2800" dirty="0" smtClean="0"/>
            </a:br>
            <a:r>
              <a:rPr lang="en-US" altLang="en-US" sz="2800" dirty="0" smtClean="0"/>
              <a:t>3-3-3-3</a:t>
            </a:r>
            <a:endParaRPr lang="en-US" altLang="en-US" sz="2800" dirty="0"/>
          </a:p>
          <a:p>
            <a:r>
              <a:rPr lang="en-US" altLang="en-US" sz="2800" dirty="0" smtClean="0"/>
              <a:t>P(3,3,3,3</a:t>
            </a:r>
            <a:r>
              <a:rPr lang="en-US" altLang="en-US" sz="2800" dirty="0"/>
              <a:t>) = </a:t>
            </a:r>
          </a:p>
          <a:p>
            <a:pPr lvl="1"/>
            <a:r>
              <a:rPr lang="en-US" altLang="en-US" dirty="0" smtClean="0">
                <a:sym typeface="Symbol" panose="05050102010706020507" pitchFamily="18" charset="2"/>
              </a:rPr>
              <a:t></a:t>
            </a:r>
            <a:r>
              <a:rPr lang="en-US" altLang="en-US" baseline="-25000" dirty="0" smtClean="0">
                <a:sym typeface="Symbol" panose="05050102010706020507" pitchFamily="18" charset="2"/>
              </a:rPr>
              <a:t>3</a:t>
            </a:r>
            <a:r>
              <a:rPr lang="en-US" altLang="en-US" dirty="0" smtClean="0">
                <a:sym typeface="Symbol" panose="05050102010706020507" pitchFamily="18" charset="2"/>
              </a:rPr>
              <a:t>a</a:t>
            </a:r>
            <a:r>
              <a:rPr lang="en-US" altLang="en-US" baseline="-25000" dirty="0" smtClean="0">
                <a:sym typeface="Symbol" panose="05050102010706020507" pitchFamily="18" charset="2"/>
              </a:rPr>
              <a:t>33</a:t>
            </a:r>
            <a:r>
              <a:rPr lang="en-US" altLang="en-US" dirty="0" smtClean="0">
                <a:sym typeface="Symbol" panose="05050102010706020507" pitchFamily="18" charset="2"/>
              </a:rPr>
              <a:t>a</a:t>
            </a:r>
            <a:r>
              <a:rPr lang="en-US" altLang="en-US" baseline="-25000" dirty="0" smtClean="0">
                <a:sym typeface="Symbol" panose="05050102010706020507" pitchFamily="18" charset="2"/>
              </a:rPr>
              <a:t>33</a:t>
            </a:r>
            <a:r>
              <a:rPr lang="en-US" altLang="en-US" dirty="0" smtClean="0">
                <a:sym typeface="Symbol" panose="05050102010706020507" pitchFamily="18" charset="2"/>
              </a:rPr>
              <a:t>a</a:t>
            </a:r>
            <a:r>
              <a:rPr lang="en-US" altLang="en-US" baseline="-25000" dirty="0" smtClean="0">
                <a:sym typeface="Symbol" panose="05050102010706020507" pitchFamily="18" charset="2"/>
              </a:rPr>
              <a:t>33</a:t>
            </a:r>
            <a:r>
              <a:rPr lang="en-US" altLang="en-US" dirty="0" smtClean="0">
                <a:sym typeface="Symbol" panose="05050102010706020507" pitchFamily="18" charset="2"/>
              </a:rPr>
              <a:t>a</a:t>
            </a:r>
            <a:r>
              <a:rPr lang="en-US" altLang="en-US" baseline="-25000" dirty="0">
                <a:sym typeface="Symbol" panose="05050102010706020507" pitchFamily="18" charset="2"/>
              </a:rPr>
              <a:t>33</a:t>
            </a:r>
            <a:r>
              <a:rPr lang="en-US" altLang="en-US" dirty="0" smtClean="0">
                <a:sym typeface="Symbol" panose="05050102010706020507" pitchFamily="18" charset="2"/>
              </a:rPr>
              <a:t> </a:t>
            </a:r>
            <a:r>
              <a:rPr lang="en-US" altLang="en-US" dirty="0">
                <a:sym typeface="Symbol" panose="05050102010706020507" pitchFamily="18" charset="2"/>
              </a:rPr>
              <a:t>= 0.2 x (0.6)</a:t>
            </a:r>
            <a:r>
              <a:rPr lang="en-US" altLang="en-US" baseline="30000" dirty="0">
                <a:sym typeface="Symbol" panose="05050102010706020507" pitchFamily="18" charset="2"/>
              </a:rPr>
              <a:t>3</a:t>
            </a:r>
            <a:r>
              <a:rPr lang="en-US" altLang="en-US" dirty="0">
                <a:sym typeface="Symbol" panose="05050102010706020507" pitchFamily="18" charset="2"/>
              </a:rPr>
              <a:t> = 0.0432</a:t>
            </a:r>
            <a:endParaRPr lang="en-US" altLang="en-US" dirty="0"/>
          </a:p>
        </p:txBody>
      </p:sp>
      <p:pic>
        <p:nvPicPr>
          <p:cNvPr id="9" name="fig 6.2.jpg" descr="fig 6"/>
          <p:cNvPicPr>
            <a:picLocks noChangeAspect="1" noChangeArrowheads="1"/>
          </p:cNvPicPr>
          <p:nvPr/>
        </p:nvPicPr>
        <p:blipFill rotWithShape="1">
          <a:blip r:embed="rId3">
            <a:extLst>
              <a:ext uri="{28A0092B-C50C-407E-A947-70E740481C1C}">
                <a14:useLocalDpi xmlns:a14="http://schemas.microsoft.com/office/drawing/2010/main" val="0"/>
              </a:ext>
            </a:extLst>
          </a:blip>
          <a:srcRect l="51127" t="1736" r="1142" b="10011"/>
          <a:stretch/>
        </p:blipFill>
        <p:spPr bwMode="auto">
          <a:xfrm>
            <a:off x="4805517" y="2015775"/>
            <a:ext cx="4109883" cy="33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07474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a:lnSpc>
                <a:spcPct val="90000"/>
              </a:lnSpc>
            </a:pPr>
            <a:r>
              <a:rPr lang="en-US" sz="3600" dirty="0">
                <a:ea typeface="ＭＳ Ｐゴシック" charset="0"/>
                <a:cs typeface="ＭＳ Ｐゴシック" charset="0"/>
              </a:rPr>
              <a:t>POS Tagging as Sequence Classification</a:t>
            </a:r>
            <a:endParaRPr lang="en-US" dirty="0">
              <a:ea typeface="ＭＳ Ｐゴシック" charset="0"/>
              <a:cs typeface="ＭＳ Ｐゴシック" charset="0"/>
            </a:endParaRPr>
          </a:p>
        </p:txBody>
      </p:sp>
      <p:sp>
        <p:nvSpPr>
          <p:cNvPr id="31749" name="Rectangle 3"/>
          <p:cNvSpPr>
            <a:spLocks noGrp="1" noChangeArrowheads="1"/>
          </p:cNvSpPr>
          <p:nvPr>
            <p:ph type="body" idx="1"/>
          </p:nvPr>
        </p:nvSpPr>
        <p:spPr>
          <a:xfrm>
            <a:off x="381000" y="1587900"/>
            <a:ext cx="8534400" cy="3839506"/>
          </a:xfrm>
        </p:spPr>
        <p:txBody>
          <a:bodyPr/>
          <a:lstStyle/>
          <a:p>
            <a:pPr>
              <a:lnSpc>
                <a:spcPct val="90000"/>
              </a:lnSpc>
            </a:pPr>
            <a:r>
              <a:rPr lang="en-US" dirty="0">
                <a:latin typeface="Tahoma" charset="0"/>
                <a:ea typeface="ＭＳ Ｐゴシック" charset="0"/>
                <a:cs typeface="ＭＳ Ｐゴシック" charset="0"/>
              </a:rPr>
              <a:t>We are given a sentence (an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observation</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 or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sequence of observations</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a:t>
            </a:r>
          </a:p>
          <a:p>
            <a:pPr lvl="1">
              <a:lnSpc>
                <a:spcPct val="90000"/>
              </a:lnSpc>
            </a:pPr>
            <a:r>
              <a:rPr lang="en-US" i="1" dirty="0">
                <a:latin typeface="Tahoma" charset="0"/>
              </a:rPr>
              <a:t>Secretariat is expected to race tomorrow</a:t>
            </a:r>
          </a:p>
          <a:p>
            <a:pPr>
              <a:lnSpc>
                <a:spcPct val="90000"/>
              </a:lnSpc>
            </a:pPr>
            <a:r>
              <a:rPr lang="en-US" dirty="0">
                <a:latin typeface="Tahoma" charset="0"/>
                <a:ea typeface="ＭＳ Ｐゴシック" charset="0"/>
                <a:cs typeface="ＭＳ Ｐゴシック" charset="0"/>
              </a:rPr>
              <a:t>What is the best sequence of tags that corresponds to this sequence of observations?</a:t>
            </a:r>
          </a:p>
          <a:p>
            <a:pPr>
              <a:lnSpc>
                <a:spcPct val="90000"/>
              </a:lnSpc>
            </a:pPr>
            <a:r>
              <a:rPr lang="en-US" dirty="0">
                <a:latin typeface="Tahoma" charset="0"/>
                <a:ea typeface="ＭＳ Ｐゴシック" charset="0"/>
                <a:cs typeface="ＭＳ Ｐゴシック" charset="0"/>
              </a:rPr>
              <a:t>Probabilistic view</a:t>
            </a:r>
          </a:p>
          <a:p>
            <a:pPr lvl="1">
              <a:lnSpc>
                <a:spcPct val="90000"/>
              </a:lnSpc>
            </a:pPr>
            <a:r>
              <a:rPr lang="en-US" dirty="0">
                <a:latin typeface="Tahoma" charset="0"/>
              </a:rPr>
              <a:t>Consider all possible sequences of tags</a:t>
            </a:r>
          </a:p>
          <a:p>
            <a:pPr lvl="1">
              <a:lnSpc>
                <a:spcPct val="90000"/>
              </a:lnSpc>
            </a:pPr>
            <a:r>
              <a:rPr lang="en-US" dirty="0">
                <a:latin typeface="Tahoma" charset="0"/>
              </a:rPr>
              <a:t>Out of this universe of sequences, choose the tag sequence which is most probable given the observation sequence of n words w</a:t>
            </a:r>
            <a:r>
              <a:rPr lang="en-US" baseline="-25000" dirty="0">
                <a:latin typeface="Tahoma" charset="0"/>
              </a:rPr>
              <a:t>1</a:t>
            </a:r>
            <a:r>
              <a:rPr lang="en-US" dirty="0">
                <a:latin typeface="Tahoma" charset="0"/>
              </a:rPr>
              <a:t>…</a:t>
            </a:r>
            <a:r>
              <a:rPr lang="en-US" dirty="0" err="1">
                <a:latin typeface="Tahoma" charset="0"/>
              </a:rPr>
              <a:t>w</a:t>
            </a:r>
            <a:r>
              <a:rPr lang="en-US" baseline="-25000" dirty="0" err="1">
                <a:latin typeface="Tahoma" charset="0"/>
              </a:rPr>
              <a:t>n</a:t>
            </a:r>
            <a:r>
              <a:rPr lang="en-US" dirty="0">
                <a:latin typeface="Tahoma" charset="0"/>
              </a:rPr>
              <a:t>.</a:t>
            </a:r>
          </a:p>
        </p:txBody>
      </p:sp>
    </p:spTree>
    <p:extLst>
      <p:ext uri="{BB962C8B-B14F-4D97-AF65-F5344CB8AC3E}">
        <p14:creationId xmlns:p14="http://schemas.microsoft.com/office/powerpoint/2010/main" val="25167039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Probabilistic Sequence Models</a:t>
            </a:r>
            <a:endParaRPr lang="en-IN" dirty="0"/>
          </a:p>
        </p:txBody>
      </p:sp>
      <p:sp>
        <p:nvSpPr>
          <p:cNvPr id="3" name="Content Placeholder 2"/>
          <p:cNvSpPr>
            <a:spLocks noGrp="1"/>
          </p:cNvSpPr>
          <p:nvPr>
            <p:ph idx="1"/>
          </p:nvPr>
        </p:nvSpPr>
        <p:spPr/>
        <p:txBody>
          <a:bodyPr/>
          <a:lstStyle/>
          <a:p>
            <a:pPr eaLnBrk="1" hangingPunct="1"/>
            <a:r>
              <a:rPr lang="en-US" altLang="en-US" dirty="0"/>
              <a:t>Probabilistic sequence models allow integrating uncertainty over multiple, interdependent classifications and collectively determine the most likely global assignment.</a:t>
            </a:r>
          </a:p>
          <a:p>
            <a:pPr eaLnBrk="1" hangingPunct="1"/>
            <a:r>
              <a:rPr lang="en-US" altLang="en-US" dirty="0"/>
              <a:t>standard model</a:t>
            </a:r>
          </a:p>
          <a:p>
            <a:pPr lvl="1" eaLnBrk="1" hangingPunct="1"/>
            <a:r>
              <a:rPr lang="en-US" altLang="en-US" dirty="0"/>
              <a:t>Hidden Markov Model  (HMM)</a:t>
            </a:r>
          </a:p>
          <a:p>
            <a:pPr marL="0" indent="0">
              <a:buNone/>
            </a:pPr>
            <a:endParaRPr lang="en-IN" dirty="0"/>
          </a:p>
        </p:txBody>
      </p:sp>
    </p:spTree>
    <p:extLst>
      <p:ext uri="{BB962C8B-B14F-4D97-AF65-F5344CB8AC3E}">
        <p14:creationId xmlns:p14="http://schemas.microsoft.com/office/powerpoint/2010/main" val="2824978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5400"/>
            <a:ext cx="8610600" cy="5410199"/>
          </a:xfrm>
        </p:spPr>
        <p:txBody>
          <a:bodyPr/>
          <a:lstStyle/>
          <a:p>
            <a:pPr marL="457200" indent="-457200">
              <a:buFont typeface="Wingdings" panose="05000000000000000000" pitchFamily="2" charset="2"/>
              <a:buChar char="v"/>
            </a:pPr>
            <a:r>
              <a:rPr lang="en-IN" dirty="0" smtClean="0"/>
              <a:t>What is Part of speech tagging</a:t>
            </a:r>
          </a:p>
          <a:p>
            <a:pPr marL="457200" indent="-457200">
              <a:buFont typeface="Wingdings" panose="05000000000000000000" pitchFamily="2" charset="2"/>
              <a:buChar char="v"/>
            </a:pPr>
            <a:r>
              <a:rPr lang="en-IN" dirty="0" smtClean="0"/>
              <a:t>Why POS tagging is required</a:t>
            </a:r>
          </a:p>
          <a:p>
            <a:pPr marL="457200" indent="-457200">
              <a:buFont typeface="Wingdings" panose="05000000000000000000" pitchFamily="2" charset="2"/>
              <a:buChar char="v"/>
            </a:pPr>
            <a:r>
              <a:rPr lang="en-IN" dirty="0" smtClean="0"/>
              <a:t>Application</a:t>
            </a:r>
          </a:p>
          <a:p>
            <a:pPr marL="457200" indent="-457200">
              <a:buFont typeface="Wingdings" panose="05000000000000000000" pitchFamily="2" charset="2"/>
              <a:buChar char="v"/>
            </a:pPr>
            <a:r>
              <a:rPr lang="en-IN" dirty="0" smtClean="0"/>
              <a:t>(Mostly</a:t>
            </a:r>
            <a:r>
              <a:rPr lang="en-IN" dirty="0"/>
              <a:t>) English Word Classes </a:t>
            </a:r>
            <a:endParaRPr lang="en-US" dirty="0"/>
          </a:p>
          <a:p>
            <a:pPr marL="457200" indent="-457200">
              <a:buFont typeface="Wingdings" panose="05000000000000000000" pitchFamily="2" charset="2"/>
              <a:buChar char="v"/>
            </a:pPr>
            <a:r>
              <a:rPr lang="en-IN" dirty="0" smtClean="0"/>
              <a:t>Tag set</a:t>
            </a:r>
          </a:p>
          <a:p>
            <a:pPr marL="457200" indent="-457200">
              <a:buFont typeface="Arial" panose="020B0604020202020204" pitchFamily="34" charset="0"/>
              <a:buChar char="•"/>
            </a:pPr>
            <a:r>
              <a:rPr lang="en-IN" dirty="0"/>
              <a:t> </a:t>
            </a:r>
            <a:r>
              <a:rPr lang="en-IN" dirty="0" smtClean="0"/>
              <a:t>   Penn tree bank </a:t>
            </a:r>
            <a:endParaRPr lang="en-US" dirty="0"/>
          </a:p>
          <a:p>
            <a:pPr marL="457200" indent="-457200">
              <a:buFont typeface="Wingdings" panose="05000000000000000000" pitchFamily="2" charset="2"/>
              <a:buChar char="v"/>
            </a:pPr>
            <a:r>
              <a:rPr lang="en-IN" dirty="0"/>
              <a:t> </a:t>
            </a:r>
            <a:r>
              <a:rPr lang="en-IN" dirty="0" smtClean="0"/>
              <a:t>Part-of-Speech </a:t>
            </a:r>
            <a:r>
              <a:rPr lang="en-IN" dirty="0"/>
              <a:t>Tagging </a:t>
            </a:r>
            <a:endParaRPr lang="en-IN" dirty="0" smtClean="0"/>
          </a:p>
          <a:p>
            <a:pPr marL="457200" indent="-457200">
              <a:buFont typeface="Wingdings" panose="05000000000000000000" pitchFamily="2" charset="2"/>
              <a:buChar char="v"/>
            </a:pPr>
            <a:r>
              <a:rPr lang="en-IN" dirty="0" smtClean="0"/>
              <a:t>Different approaches </a:t>
            </a:r>
          </a:p>
          <a:p>
            <a:pPr marL="285750" indent="-285750">
              <a:buFont typeface="Arial" panose="020B0604020202020204" pitchFamily="34" charset="0"/>
              <a:buChar char="•"/>
            </a:pPr>
            <a:r>
              <a:rPr lang="en-IN" dirty="0"/>
              <a:t> </a:t>
            </a:r>
            <a:r>
              <a:rPr lang="en-IN" dirty="0" smtClean="0"/>
              <a:t>     Rule based</a:t>
            </a:r>
          </a:p>
          <a:p>
            <a:pPr marL="285750" indent="-285750">
              <a:buFont typeface="Arial" panose="020B0604020202020204" pitchFamily="34" charset="0"/>
              <a:buChar char="•"/>
            </a:pPr>
            <a:r>
              <a:rPr lang="en-IN" dirty="0" smtClean="0"/>
              <a:t>      Stochastic based</a:t>
            </a:r>
          </a:p>
          <a:p>
            <a:pPr marL="1543050" lvl="3" indent="-285750">
              <a:buFont typeface="Wingdings" panose="05000000000000000000" pitchFamily="2" charset="2"/>
              <a:buChar char="q"/>
            </a:pPr>
            <a:r>
              <a:rPr lang="en-IN" sz="2400" dirty="0"/>
              <a:t> </a:t>
            </a:r>
            <a:r>
              <a:rPr lang="en-IN" sz="2400" dirty="0" smtClean="0"/>
              <a:t>  HMM </a:t>
            </a:r>
            <a:r>
              <a:rPr lang="en-IN" sz="2400" dirty="0"/>
              <a:t>Part-of-Speech </a:t>
            </a:r>
            <a:r>
              <a:rPr lang="en-IN" sz="2400" dirty="0" smtClean="0"/>
              <a:t>Tagging</a:t>
            </a:r>
          </a:p>
          <a:p>
            <a:pPr marL="285750" indent="-285750">
              <a:buFont typeface="Arial" panose="020B0604020202020204" pitchFamily="34" charset="0"/>
              <a:buChar char="•"/>
            </a:pPr>
            <a:r>
              <a:rPr lang="en-IN" dirty="0"/>
              <a:t> </a:t>
            </a:r>
            <a:r>
              <a:rPr lang="en-IN" dirty="0" smtClean="0"/>
              <a:t>     </a:t>
            </a:r>
            <a:r>
              <a:rPr lang="en-IN" smtClean="0"/>
              <a:t>Hybrid system</a:t>
            </a:r>
            <a:endParaRPr lang="en-US" dirty="0"/>
          </a:p>
          <a:p>
            <a:pPr marL="285750" indent="-285750">
              <a:buFont typeface="Arial" panose="020B0604020202020204" pitchFamily="34" charset="0"/>
              <a:buChar char="•"/>
            </a:pPr>
            <a:endParaRPr lang="en-IN" sz="3200" dirty="0" smtClean="0"/>
          </a:p>
          <a:p>
            <a:pPr marL="457200" indent="-457200">
              <a:buFont typeface="Arial" panose="020B0604020202020204" pitchFamily="34" charset="0"/>
              <a:buChar char="•"/>
            </a:pPr>
            <a:endParaRPr lang="en-IN" sz="3200" dirty="0" smtClean="0"/>
          </a:p>
          <a:p>
            <a:endParaRPr lang="en-US" sz="3200" dirty="0"/>
          </a:p>
          <a:p>
            <a:r>
              <a:rPr lang="en-IN" sz="3200" dirty="0"/>
              <a:t>    </a:t>
            </a:r>
            <a:r>
              <a:rPr lang="en-IN" sz="3200" dirty="0" smtClean="0"/>
              <a:t>    </a:t>
            </a:r>
            <a:endParaRPr lang="en-US" sz="3200" dirty="0"/>
          </a:p>
        </p:txBody>
      </p:sp>
      <p:sp>
        <p:nvSpPr>
          <p:cNvPr id="3" name="Content Placeholder 2"/>
          <p:cNvSpPr>
            <a:spLocks noGrp="1"/>
          </p:cNvSpPr>
          <p:nvPr>
            <p:ph sz="quarter" idx="10"/>
          </p:nvPr>
        </p:nvSpPr>
        <p:spPr/>
        <p:txBody>
          <a:bodyPr/>
          <a:lstStyle/>
          <a:p>
            <a:r>
              <a:rPr lang="en-US" dirty="0" smtClean="0"/>
              <a:t>Session3:POS tagging</a:t>
            </a:r>
            <a:endParaRPr lang="en-US" dirty="0"/>
          </a:p>
        </p:txBody>
      </p:sp>
    </p:spTree>
    <p:extLst>
      <p:ext uri="{BB962C8B-B14F-4D97-AF65-F5344CB8AC3E}">
        <p14:creationId xmlns:p14="http://schemas.microsoft.com/office/powerpoint/2010/main" val="5615578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predict the tags?</a:t>
            </a:r>
            <a:endParaRPr lang="en-US" dirty="0"/>
          </a:p>
        </p:txBody>
      </p:sp>
      <p:sp>
        <p:nvSpPr>
          <p:cNvPr id="3" name="Content Placeholder 2"/>
          <p:cNvSpPr>
            <a:spLocks noGrp="1"/>
          </p:cNvSpPr>
          <p:nvPr>
            <p:ph idx="1"/>
          </p:nvPr>
        </p:nvSpPr>
        <p:spPr/>
        <p:txBody>
          <a:bodyPr>
            <a:normAutofit/>
          </a:bodyPr>
          <a:lstStyle/>
          <a:p>
            <a:r>
              <a:rPr lang="en-US" dirty="0" smtClean="0">
                <a:latin typeface="Arial" charset="0"/>
                <a:ea typeface="Arial" charset="0"/>
                <a:cs typeface="Arial" charset="0"/>
              </a:rPr>
              <a:t>Two types of information are useful</a:t>
            </a:r>
            <a:endParaRPr lang="en-US" dirty="0">
              <a:latin typeface="Arial" charset="0"/>
              <a:ea typeface="Arial" charset="0"/>
              <a:cs typeface="Arial" charset="0"/>
            </a:endParaRPr>
          </a:p>
          <a:p>
            <a:pPr lvl="1"/>
            <a:r>
              <a:rPr lang="en-US" dirty="0" smtClean="0">
                <a:latin typeface="Arial" charset="0"/>
                <a:ea typeface="Arial" charset="0"/>
                <a:cs typeface="Arial" charset="0"/>
              </a:rPr>
              <a:t>Relations between </a:t>
            </a:r>
            <a:r>
              <a:rPr lang="en-US" dirty="0" smtClean="0">
                <a:solidFill>
                  <a:srgbClr val="3C58AD"/>
                </a:solidFill>
                <a:latin typeface="Arial" charset="0"/>
                <a:ea typeface="Arial" charset="0"/>
                <a:cs typeface="Arial" charset="0"/>
              </a:rPr>
              <a:t>words</a:t>
            </a:r>
            <a:r>
              <a:rPr lang="en-US" dirty="0" smtClean="0">
                <a:latin typeface="Arial" charset="0"/>
                <a:ea typeface="Arial" charset="0"/>
                <a:cs typeface="Arial" charset="0"/>
              </a:rPr>
              <a:t> and </a:t>
            </a:r>
            <a:r>
              <a:rPr lang="en-US" dirty="0" smtClean="0">
                <a:solidFill>
                  <a:srgbClr val="3C58AD"/>
                </a:solidFill>
                <a:latin typeface="Arial" charset="0"/>
                <a:ea typeface="Arial" charset="0"/>
                <a:cs typeface="Arial" charset="0"/>
              </a:rPr>
              <a:t>tags</a:t>
            </a:r>
          </a:p>
          <a:p>
            <a:pPr lvl="1"/>
            <a:r>
              <a:rPr lang="en-US" dirty="0" smtClean="0">
                <a:latin typeface="Arial" charset="0"/>
                <a:ea typeface="Arial" charset="0"/>
                <a:cs typeface="Arial" charset="0"/>
              </a:rPr>
              <a:t>Relations between </a:t>
            </a:r>
            <a:r>
              <a:rPr lang="en-US" dirty="0" smtClean="0">
                <a:solidFill>
                  <a:srgbClr val="3C58AD"/>
                </a:solidFill>
                <a:latin typeface="Arial" charset="0"/>
                <a:ea typeface="Arial" charset="0"/>
                <a:cs typeface="Arial" charset="0"/>
              </a:rPr>
              <a:t>tags</a:t>
            </a:r>
            <a:r>
              <a:rPr lang="en-US" dirty="0" smtClean="0">
                <a:latin typeface="Arial" charset="0"/>
                <a:ea typeface="Arial" charset="0"/>
                <a:cs typeface="Arial" charset="0"/>
              </a:rPr>
              <a:t> and </a:t>
            </a:r>
            <a:r>
              <a:rPr lang="en-US" dirty="0" smtClean="0">
                <a:solidFill>
                  <a:srgbClr val="3C58AD"/>
                </a:solidFill>
                <a:latin typeface="Arial" charset="0"/>
                <a:ea typeface="Arial" charset="0"/>
                <a:cs typeface="Arial" charset="0"/>
              </a:rPr>
              <a:t>tags</a:t>
            </a:r>
            <a:endParaRPr lang="en-US" dirty="0">
              <a:solidFill>
                <a:srgbClr val="3C58AD"/>
              </a:solidFill>
              <a:latin typeface="Arial" charset="0"/>
              <a:ea typeface="Arial" charset="0"/>
              <a:cs typeface="Arial" charset="0"/>
            </a:endParaRPr>
          </a:p>
          <a:p>
            <a:pPr lvl="2"/>
            <a:r>
              <a:rPr lang="en-US" dirty="0" smtClean="0">
                <a:solidFill>
                  <a:srgbClr val="3C58AD"/>
                </a:solidFill>
                <a:latin typeface="Arial" charset="0"/>
                <a:ea typeface="Arial" charset="0"/>
                <a:cs typeface="Arial" charset="0"/>
              </a:rPr>
              <a:t>DT NN, DT JJ NN</a:t>
            </a:r>
            <a:r>
              <a:rPr lang="is-IS" dirty="0" smtClean="0">
                <a:solidFill>
                  <a:srgbClr val="3C58AD"/>
                </a:solidFill>
                <a:latin typeface="Arial" charset="0"/>
                <a:ea typeface="Arial" charset="0"/>
                <a:cs typeface="Arial" charset="0"/>
              </a:rPr>
              <a:t>…</a:t>
            </a:r>
          </a:p>
          <a:p>
            <a:endParaRPr lang="en-US" dirty="0" smtClean="0">
              <a:solidFill>
                <a:srgbClr val="3C58AD"/>
              </a:solidFill>
              <a:latin typeface="Arial" charset="0"/>
              <a:ea typeface="Arial" charset="0"/>
              <a:cs typeface="Arial" charset="0"/>
            </a:endParaRPr>
          </a:p>
        </p:txBody>
      </p:sp>
    </p:spTree>
    <p:extLst>
      <p:ext uri="{BB962C8B-B14F-4D97-AF65-F5344CB8AC3E}">
        <p14:creationId xmlns:p14="http://schemas.microsoft.com/office/powerpoint/2010/main" val="14982476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457200" y="33728"/>
            <a:ext cx="8229600" cy="1143000"/>
          </a:xfrm>
        </p:spPr>
        <p:txBody>
          <a:bodyPr/>
          <a:lstStyle/>
          <a:p>
            <a:r>
              <a:rPr lang="en-US" dirty="0" smtClean="0">
                <a:ea typeface="ＭＳ Ｐゴシック" charset="0"/>
                <a:cs typeface="ＭＳ Ｐゴシック" charset="0"/>
              </a:rPr>
              <a:t>Statistical POS Tagging</a:t>
            </a:r>
            <a:endParaRPr lang="en-US" dirty="0">
              <a:ea typeface="ＭＳ Ｐゴシック" charset="0"/>
              <a:cs typeface="ＭＳ Ｐゴシック" charset="0"/>
            </a:endParaRPr>
          </a:p>
        </p:txBody>
      </p:sp>
      <p:sp>
        <p:nvSpPr>
          <p:cNvPr id="33797" name="Rectangle 3"/>
          <p:cNvSpPr>
            <a:spLocks noGrp="1" noChangeArrowheads="1"/>
          </p:cNvSpPr>
          <p:nvPr>
            <p:ph type="body" idx="1"/>
          </p:nvPr>
        </p:nvSpPr>
        <p:spPr>
          <a:xfrm>
            <a:off x="304800" y="1143000"/>
            <a:ext cx="8839200" cy="4525963"/>
          </a:xfrm>
        </p:spPr>
        <p:txBody>
          <a:bodyPr/>
          <a:lstStyle/>
          <a:p>
            <a:r>
              <a:rPr lang="en-US" dirty="0">
                <a:latin typeface="Tahoma" charset="0"/>
                <a:ea typeface="ＭＳ Ｐゴシック" charset="0"/>
                <a:cs typeface="ＭＳ Ｐゴシック" charset="0"/>
              </a:rPr>
              <a:t>We want, out of all sequences of n tags t</a:t>
            </a:r>
            <a:r>
              <a:rPr lang="en-US" baseline="-25000" dirty="0">
                <a:latin typeface="Tahoma" charset="0"/>
                <a:ea typeface="ＭＳ Ｐゴシック" charset="0"/>
                <a:cs typeface="ＭＳ Ｐゴシック" charset="0"/>
              </a:rPr>
              <a:t>1</a:t>
            </a:r>
            <a:r>
              <a:rPr lang="en-US" dirty="0">
                <a:latin typeface="Tahoma" charset="0"/>
                <a:ea typeface="ＭＳ Ｐゴシック" charset="0"/>
                <a:cs typeface="ＭＳ Ｐゴシック" charset="0"/>
              </a:rPr>
              <a:t>…</a:t>
            </a:r>
            <a:r>
              <a:rPr lang="en-US" dirty="0" err="1">
                <a:latin typeface="Tahoma" charset="0"/>
                <a:ea typeface="ＭＳ Ｐゴシック" charset="0"/>
                <a:cs typeface="ＭＳ Ｐゴシック" charset="0"/>
              </a:rPr>
              <a:t>t</a:t>
            </a:r>
            <a:r>
              <a:rPr lang="en-US" baseline="-25000" dirty="0" err="1">
                <a:latin typeface="Tahoma" charset="0"/>
                <a:ea typeface="ＭＳ Ｐゴシック" charset="0"/>
                <a:cs typeface="ＭＳ Ｐゴシック" charset="0"/>
              </a:rPr>
              <a:t>n</a:t>
            </a:r>
            <a:r>
              <a:rPr lang="en-US" dirty="0">
                <a:latin typeface="Tahoma" charset="0"/>
                <a:ea typeface="ＭＳ Ｐゴシック" charset="0"/>
                <a:cs typeface="ＭＳ Ｐゴシック" charset="0"/>
              </a:rPr>
              <a:t> the single tag sequence such that </a:t>
            </a:r>
          </a:p>
          <a:p>
            <a:pPr>
              <a:buFont typeface="Wingdings" charset="0"/>
              <a:buNone/>
            </a:pPr>
            <a:r>
              <a:rPr lang="en-US" dirty="0">
                <a:latin typeface="Tahoma" charset="0"/>
                <a:ea typeface="ＭＳ Ｐゴシック" charset="0"/>
                <a:cs typeface="ＭＳ Ｐゴシック" charset="0"/>
              </a:rPr>
              <a:t>			P(t</a:t>
            </a:r>
            <a:r>
              <a:rPr lang="en-US" baseline="-25000" dirty="0">
                <a:latin typeface="Tahoma" charset="0"/>
                <a:ea typeface="ＭＳ Ｐゴシック" charset="0"/>
                <a:cs typeface="ＭＳ Ｐゴシック" charset="0"/>
              </a:rPr>
              <a:t>1</a:t>
            </a:r>
            <a:r>
              <a:rPr lang="en-US" dirty="0">
                <a:latin typeface="Tahoma" charset="0"/>
                <a:ea typeface="ＭＳ Ｐゴシック" charset="0"/>
                <a:cs typeface="ＭＳ Ｐゴシック" charset="0"/>
              </a:rPr>
              <a:t>…t</a:t>
            </a:r>
            <a:r>
              <a:rPr lang="en-US" baseline="-25000" dirty="0">
                <a:latin typeface="Tahoma" charset="0"/>
                <a:ea typeface="ＭＳ Ｐゴシック" charset="0"/>
                <a:cs typeface="ＭＳ Ｐゴシック" charset="0"/>
              </a:rPr>
              <a:t>n</a:t>
            </a:r>
            <a:r>
              <a:rPr lang="en-US" dirty="0">
                <a:latin typeface="Tahoma" charset="0"/>
                <a:ea typeface="ＭＳ Ｐゴシック" charset="0"/>
                <a:cs typeface="ＭＳ Ｐゴシック" charset="0"/>
              </a:rPr>
              <a:t>|w</a:t>
            </a:r>
            <a:r>
              <a:rPr lang="en-US" baseline="-25000" dirty="0">
                <a:latin typeface="Tahoma" charset="0"/>
                <a:ea typeface="ＭＳ Ｐゴシック" charset="0"/>
                <a:cs typeface="ＭＳ Ｐゴシック" charset="0"/>
              </a:rPr>
              <a:t>1</a:t>
            </a:r>
            <a:r>
              <a:rPr lang="en-US" dirty="0">
                <a:latin typeface="Tahoma" charset="0"/>
                <a:ea typeface="ＭＳ Ｐゴシック" charset="0"/>
                <a:cs typeface="ＭＳ Ｐゴシック" charset="0"/>
              </a:rPr>
              <a:t>…</a:t>
            </a:r>
            <a:r>
              <a:rPr lang="en-US" dirty="0" err="1">
                <a:latin typeface="Tahoma" charset="0"/>
                <a:ea typeface="ＭＳ Ｐゴシック" charset="0"/>
                <a:cs typeface="ＭＳ Ｐゴシック" charset="0"/>
              </a:rPr>
              <a:t>w</a:t>
            </a:r>
            <a:r>
              <a:rPr lang="en-US" baseline="-25000" dirty="0" err="1">
                <a:latin typeface="Tahoma" charset="0"/>
                <a:ea typeface="ＭＳ Ｐゴシック" charset="0"/>
                <a:cs typeface="ＭＳ Ｐゴシック" charset="0"/>
              </a:rPr>
              <a:t>n</a:t>
            </a:r>
            <a:r>
              <a:rPr lang="en-US" dirty="0">
                <a:latin typeface="Tahoma" charset="0"/>
                <a:ea typeface="ＭＳ Ｐゴシック" charset="0"/>
                <a:cs typeface="ＭＳ Ｐゴシック" charset="0"/>
              </a:rPr>
              <a:t>) is highest.</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dirty="0" smtClean="0">
                <a:latin typeface="Tahoma" charset="0"/>
                <a:ea typeface="ＭＳ Ｐゴシック" charset="0"/>
                <a:cs typeface="ＭＳ Ｐゴシック" charset="0"/>
              </a:rPr>
              <a:t>Hat </a:t>
            </a:r>
            <a:r>
              <a:rPr lang="en-US" dirty="0">
                <a:latin typeface="Tahoma" charset="0"/>
                <a:ea typeface="ＭＳ Ｐゴシック" charset="0"/>
                <a:cs typeface="ＭＳ Ｐゴシック" charset="0"/>
              </a:rPr>
              <a:t>^ means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our estimate of the best one</a:t>
            </a:r>
            <a:r>
              <a:rPr lang="ja-JP" altLang="en-US" dirty="0">
                <a:latin typeface="Tahoma" charset="0"/>
                <a:ea typeface="ＭＳ Ｐゴシック" charset="0"/>
                <a:cs typeface="ＭＳ Ｐゴシック" charset="0"/>
              </a:rPr>
              <a:t>”</a:t>
            </a:r>
            <a:endParaRPr lang="en-US" altLang="ja-JP" dirty="0">
              <a:latin typeface="Tahoma" charset="0"/>
              <a:ea typeface="ＭＳ Ｐゴシック" charset="0"/>
              <a:cs typeface="ＭＳ Ｐゴシック" charset="0"/>
            </a:endParaRPr>
          </a:p>
          <a:p>
            <a:r>
              <a:rPr lang="en-US" dirty="0" err="1">
                <a:latin typeface="Tahoma" charset="0"/>
                <a:ea typeface="ＭＳ Ｐゴシック" charset="0"/>
                <a:cs typeface="ＭＳ Ｐゴシック" charset="0"/>
              </a:rPr>
              <a:t>Argmax</a:t>
            </a:r>
            <a:r>
              <a:rPr lang="en-US" baseline="-25000" dirty="0" err="1">
                <a:latin typeface="Tahoma" charset="0"/>
                <a:ea typeface="ＭＳ Ｐゴシック" charset="0"/>
                <a:cs typeface="ＭＳ Ｐゴシック" charset="0"/>
              </a:rPr>
              <a:t>x</a:t>
            </a:r>
            <a:r>
              <a:rPr lang="en-US" dirty="0">
                <a:latin typeface="Tahoma" charset="0"/>
                <a:ea typeface="ＭＳ Ｐゴシック" charset="0"/>
                <a:cs typeface="ＭＳ Ｐゴシック" charset="0"/>
              </a:rPr>
              <a:t> f(x) means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the x such that f(x) is maximized</a:t>
            </a:r>
            <a:r>
              <a:rPr lang="ja-JP" altLang="en-US" dirty="0">
                <a:latin typeface="Tahoma" charset="0"/>
                <a:ea typeface="ＭＳ Ｐゴシック" charset="0"/>
                <a:cs typeface="ＭＳ Ｐゴシック" charset="0"/>
              </a:rPr>
              <a:t>”</a:t>
            </a:r>
            <a:endParaRPr lang="en-US" altLang="ja-JP"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pic>
        <p:nvPicPr>
          <p:cNvPr id="811012" name="Picture 4" descr="argmax1"/>
          <p:cNvPicPr>
            <a:picLocks noChangeAspect="1" noChangeArrowheads="1"/>
          </p:cNvPicPr>
          <p:nvPr/>
        </p:nvPicPr>
        <p:blipFill>
          <a:blip r:embed="rId3">
            <a:alphaModFix amt="75000"/>
          </a:blip>
          <a:srcRect/>
          <a:stretch>
            <a:fillRect/>
          </a:stretch>
        </p:blipFill>
        <p:spPr bwMode="auto">
          <a:xfrm>
            <a:off x="2081876" y="2956379"/>
            <a:ext cx="4348319" cy="1173842"/>
          </a:xfrm>
          <a:prstGeom prst="rect">
            <a:avLst/>
          </a:prstGeom>
          <a:solidFill>
            <a:schemeClr val="accent2">
              <a:alpha val="75000"/>
            </a:schemeClr>
          </a:solidFill>
          <a:effectLst>
            <a:outerShdw blurRad="63500" dist="35921" dir="2700000" algn="ctr" rotWithShape="0">
              <a:srgbClr val="000000">
                <a:alpha val="74998"/>
              </a:srgbClr>
            </a:outerShdw>
          </a:effectLst>
        </p:spPr>
      </p:pic>
    </p:spTree>
    <p:extLst>
      <p:ext uri="{BB962C8B-B14F-4D97-AF65-F5344CB8AC3E}">
        <p14:creationId xmlns:p14="http://schemas.microsoft.com/office/powerpoint/2010/main" val="8861873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a:xfrm>
            <a:off x="277761" y="-13537"/>
            <a:ext cx="8229600" cy="1143000"/>
          </a:xfrm>
        </p:spPr>
        <p:txBody>
          <a:bodyPr/>
          <a:lstStyle/>
          <a:p>
            <a:r>
              <a:rPr lang="en-US" dirty="0">
                <a:ea typeface="ＭＳ Ｐゴシック" charset="0"/>
                <a:cs typeface="ＭＳ Ｐゴシック" charset="0"/>
              </a:rPr>
              <a:t>Statistical POS Tagging</a:t>
            </a:r>
          </a:p>
        </p:txBody>
      </p:sp>
      <p:sp>
        <p:nvSpPr>
          <p:cNvPr id="35845" name="Rectangle 3"/>
          <p:cNvSpPr>
            <a:spLocks noGrp="1" noChangeArrowheads="1"/>
          </p:cNvSpPr>
          <p:nvPr>
            <p:ph type="body" idx="1"/>
          </p:nvPr>
        </p:nvSpPr>
        <p:spPr>
          <a:xfrm>
            <a:off x="277761" y="1004976"/>
            <a:ext cx="8229600" cy="4525963"/>
          </a:xfrm>
        </p:spPr>
        <p:txBody>
          <a:bodyPr/>
          <a:lstStyle/>
          <a:p>
            <a:endParaRPr lang="en-US" dirty="0" smtClean="0">
              <a:latin typeface="Tahoma" charset="0"/>
              <a:ea typeface="ＭＳ Ｐゴシック" charset="0"/>
              <a:cs typeface="ＭＳ Ｐゴシック" charset="0"/>
            </a:endParaRPr>
          </a:p>
          <a:p>
            <a:pPr>
              <a:buFont typeface="Wingdings" panose="05000000000000000000" pitchFamily="2" charset="2"/>
              <a:buChar char="v"/>
            </a:pPr>
            <a:r>
              <a:rPr lang="en-US" dirty="0" smtClean="0">
                <a:latin typeface="Tahoma" charset="0"/>
                <a:ea typeface="ＭＳ Ｐゴシック" charset="0"/>
                <a:cs typeface="ＭＳ Ｐゴシック" charset="0"/>
              </a:rPr>
              <a:t>This </a:t>
            </a:r>
            <a:r>
              <a:rPr lang="en-US" dirty="0">
                <a:latin typeface="Tahoma" charset="0"/>
                <a:ea typeface="ＭＳ Ｐゴシック" charset="0"/>
                <a:cs typeface="ＭＳ Ｐゴシック" charset="0"/>
              </a:rPr>
              <a:t>equation should give us the best tag sequence</a:t>
            </a:r>
          </a:p>
          <a:p>
            <a:pPr>
              <a:buFont typeface="Wingdings" panose="05000000000000000000" pitchFamily="2" charset="2"/>
              <a:buChar char="v"/>
            </a:pPr>
            <a:endParaRPr lang="en-US" dirty="0">
              <a:latin typeface="Tahoma" charset="0"/>
              <a:ea typeface="ＭＳ Ｐゴシック" charset="0"/>
              <a:cs typeface="ＭＳ Ｐゴシック" charset="0"/>
            </a:endParaRPr>
          </a:p>
          <a:p>
            <a:pPr>
              <a:buFont typeface="Wingdings" panose="05000000000000000000" pitchFamily="2" charset="2"/>
              <a:buChar char="v"/>
            </a:pPr>
            <a:r>
              <a:rPr lang="en-US" dirty="0" smtClean="0">
                <a:latin typeface="Tahoma" charset="0"/>
                <a:ea typeface="ＭＳ Ｐゴシック" charset="0"/>
                <a:cs typeface="ＭＳ Ｐゴシック" charset="0"/>
              </a:rPr>
              <a:t>But </a:t>
            </a:r>
            <a:r>
              <a:rPr lang="en-US" dirty="0">
                <a:latin typeface="Tahoma" charset="0"/>
                <a:ea typeface="ＭＳ Ｐゴシック" charset="0"/>
                <a:cs typeface="ＭＳ Ｐゴシック" charset="0"/>
              </a:rPr>
              <a:t>how to make it operational? How to compute this value?</a:t>
            </a:r>
          </a:p>
          <a:p>
            <a:pPr>
              <a:buFont typeface="Wingdings" panose="05000000000000000000" pitchFamily="2" charset="2"/>
              <a:buChar char="v"/>
            </a:pPr>
            <a:r>
              <a:rPr lang="en-US" dirty="0">
                <a:latin typeface="Tahoma" charset="0"/>
                <a:ea typeface="ＭＳ Ｐゴシック" charset="0"/>
                <a:cs typeface="ＭＳ Ｐゴシック" charset="0"/>
              </a:rPr>
              <a:t>Intuition of Bayesian inference:</a:t>
            </a:r>
          </a:p>
          <a:p>
            <a:pPr lvl="1">
              <a:buFont typeface="Arial" panose="020B0604020202020204" pitchFamily="34" charset="0"/>
              <a:buChar char="•"/>
            </a:pPr>
            <a:r>
              <a:rPr lang="en-US" dirty="0">
                <a:latin typeface="Tahoma" charset="0"/>
              </a:rPr>
              <a:t>Use Bayes rule to transform this equation into a set of probabilities that are easier to compute (and give the right answer)</a:t>
            </a:r>
          </a:p>
        </p:txBody>
      </p:sp>
      <p:pic>
        <p:nvPicPr>
          <p:cNvPr id="35846" name="Picture 4" descr="argma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14600"/>
            <a:ext cx="3451122" cy="9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3730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457200" y="230394"/>
            <a:ext cx="8229600" cy="1143000"/>
          </a:xfrm>
        </p:spPr>
        <p:txBody>
          <a:bodyPr/>
          <a:lstStyle/>
          <a:p>
            <a:r>
              <a:rPr lang="en-US" dirty="0">
                <a:ea typeface="ＭＳ Ｐゴシック" charset="0"/>
                <a:cs typeface="ＭＳ Ｐゴシック" charset="0"/>
              </a:rPr>
              <a:t>Using Bayes Rule</a:t>
            </a:r>
          </a:p>
        </p:txBody>
      </p:sp>
      <p:sp>
        <p:nvSpPr>
          <p:cNvPr id="2" name="Rectangle 1"/>
          <p:cNvSpPr/>
          <p:nvPr/>
        </p:nvSpPr>
        <p:spPr>
          <a:xfrm>
            <a:off x="685800" y="1676400"/>
            <a:ext cx="8001000" cy="4154984"/>
          </a:xfrm>
          <a:prstGeom prst="rect">
            <a:avLst/>
          </a:prstGeom>
        </p:spPr>
        <p:txBody>
          <a:bodyPr wrap="square">
            <a:spAutoFit/>
          </a:bodyPr>
          <a:lstStyle/>
          <a:p>
            <a:pPr algn="ctr">
              <a:buFontTx/>
              <a:buNone/>
            </a:pPr>
            <a:r>
              <a:rPr lang="en-US" altLang="en-US" sz="2400" dirty="0" smtClean="0"/>
              <a:t>                                       =    PROB(T</a:t>
            </a:r>
            <a:r>
              <a:rPr lang="en-US" altLang="en-US" sz="2400" baseline="-25000" dirty="0" smtClean="0"/>
              <a:t>1</a:t>
            </a:r>
            <a:r>
              <a:rPr lang="en-US" altLang="en-US" sz="2400" dirty="0"/>
              <a:t>,…</a:t>
            </a:r>
            <a:r>
              <a:rPr lang="en-US" altLang="en-US" sz="2400" dirty="0" err="1"/>
              <a:t>T</a:t>
            </a:r>
            <a:r>
              <a:rPr lang="en-US" altLang="en-US" sz="2400" baseline="-25000" dirty="0" err="1"/>
              <a:t>n</a:t>
            </a:r>
            <a:r>
              <a:rPr lang="en-US" altLang="en-US" sz="2400" dirty="0"/>
              <a:t> | w</a:t>
            </a:r>
            <a:r>
              <a:rPr lang="en-US" altLang="en-US" sz="2400" baseline="-25000" dirty="0"/>
              <a:t>1</a:t>
            </a:r>
            <a:r>
              <a:rPr lang="en-US" altLang="en-US" sz="2400" dirty="0"/>
              <a:t>,…</a:t>
            </a:r>
            <a:r>
              <a:rPr lang="en-US" altLang="en-US" sz="2400" dirty="0" err="1"/>
              <a:t>w</a:t>
            </a:r>
            <a:r>
              <a:rPr lang="en-US" altLang="en-US" sz="2400" baseline="-25000" dirty="0" err="1"/>
              <a:t>n</a:t>
            </a:r>
            <a:r>
              <a:rPr lang="en-US" altLang="en-US" sz="2400" dirty="0"/>
              <a:t>) </a:t>
            </a:r>
          </a:p>
          <a:p>
            <a:pPr>
              <a:buFontTx/>
              <a:buNone/>
            </a:pPr>
            <a:endParaRPr lang="en-US" altLang="en-US" sz="2400" dirty="0" smtClean="0"/>
          </a:p>
          <a:p>
            <a:pPr>
              <a:buFontTx/>
              <a:buNone/>
            </a:pPr>
            <a:endParaRPr lang="en-US" altLang="en-US" sz="2400" dirty="0"/>
          </a:p>
          <a:p>
            <a:pPr>
              <a:buFontTx/>
              <a:buNone/>
            </a:pPr>
            <a:r>
              <a:rPr lang="en-US" altLang="en-US" sz="2400" dirty="0" smtClean="0"/>
              <a:t>Estimating </a:t>
            </a:r>
            <a:r>
              <a:rPr lang="en-US" altLang="en-US" sz="2400" dirty="0"/>
              <a:t>the above takes far too much data.  Need to do some reasonable approximations.</a:t>
            </a:r>
          </a:p>
          <a:p>
            <a:pPr>
              <a:buFontTx/>
              <a:buNone/>
            </a:pPr>
            <a:endParaRPr lang="en-US" altLang="en-US" sz="2400" dirty="0"/>
          </a:p>
          <a:p>
            <a:pPr>
              <a:buFontTx/>
              <a:buNone/>
            </a:pPr>
            <a:r>
              <a:rPr lang="en-US" altLang="en-US" sz="2400" b="1" dirty="0">
                <a:solidFill>
                  <a:schemeClr val="accent2"/>
                </a:solidFill>
              </a:rPr>
              <a:t>Bayes Rule:</a:t>
            </a:r>
          </a:p>
          <a:p>
            <a:pPr algn="ctr">
              <a:buFontTx/>
              <a:buNone/>
            </a:pPr>
            <a:r>
              <a:rPr lang="en-US" altLang="en-US" sz="2400" dirty="0"/>
              <a:t>PROB(A | B) = PROB(B | A) * PROB(A) / PROB(B)</a:t>
            </a:r>
          </a:p>
          <a:p>
            <a:pPr>
              <a:buFontTx/>
              <a:buNone/>
            </a:pPr>
            <a:endParaRPr lang="en-US" altLang="en-US" sz="2400" dirty="0"/>
          </a:p>
          <a:p>
            <a:pPr>
              <a:buFontTx/>
              <a:buNone/>
            </a:pPr>
            <a:r>
              <a:rPr lang="en-US" altLang="en-US" sz="2400" dirty="0">
                <a:solidFill>
                  <a:schemeClr val="accent2"/>
                </a:solidFill>
              </a:rPr>
              <a:t>Rewriting:</a:t>
            </a:r>
          </a:p>
          <a:p>
            <a:pPr>
              <a:buFontTx/>
              <a:buNone/>
            </a:pPr>
            <a:r>
              <a:rPr lang="en-US" altLang="en-US" sz="2400" dirty="0"/>
              <a:t>PROB(w</a:t>
            </a:r>
            <a:r>
              <a:rPr lang="en-US" altLang="en-US" sz="2400" baseline="-25000" dirty="0"/>
              <a:t>1</a:t>
            </a:r>
            <a:r>
              <a:rPr lang="en-US" altLang="en-US" sz="2400" dirty="0"/>
              <a:t>,…</a:t>
            </a:r>
            <a:r>
              <a:rPr lang="en-US" altLang="en-US" sz="2400" dirty="0" err="1"/>
              <a:t>w</a:t>
            </a:r>
            <a:r>
              <a:rPr lang="en-US" altLang="en-US" sz="2400" baseline="-25000" dirty="0" err="1"/>
              <a:t>n</a:t>
            </a:r>
            <a:r>
              <a:rPr lang="en-US" altLang="en-US" sz="2400" dirty="0"/>
              <a:t> | 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 * PROB(T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 / PROB(w</a:t>
            </a:r>
            <a:r>
              <a:rPr lang="en-US" altLang="en-US" sz="2400" baseline="-25000" dirty="0"/>
              <a:t>1</a:t>
            </a:r>
            <a:r>
              <a:rPr lang="en-US" altLang="en-US" sz="2400" dirty="0"/>
              <a:t>,…</a:t>
            </a:r>
            <a:r>
              <a:rPr lang="en-US" altLang="en-US" sz="2400" dirty="0" err="1"/>
              <a:t>w</a:t>
            </a:r>
            <a:r>
              <a:rPr lang="en-US" altLang="en-US" sz="2400" baseline="-25000" dirty="0" err="1"/>
              <a:t>n</a:t>
            </a:r>
            <a:r>
              <a:rPr lang="en-US" altLang="en-US" sz="2400" dirty="0"/>
              <a:t>)</a:t>
            </a:r>
            <a:endParaRPr lang="en-IN" sz="2400" dirty="0"/>
          </a:p>
        </p:txBody>
      </p:sp>
      <p:pic>
        <p:nvPicPr>
          <p:cNvPr id="10" name="Picture 4" descr="argma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3451122" cy="9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5454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sp>
        <p:nvSpPr>
          <p:cNvPr id="3" name="Content Placeholder 2"/>
          <p:cNvSpPr>
            <a:spLocks noGrp="1"/>
          </p:cNvSpPr>
          <p:nvPr>
            <p:ph idx="1"/>
          </p:nvPr>
        </p:nvSpPr>
        <p:spPr/>
        <p:txBody>
          <a:bodyPr/>
          <a:lstStyle/>
          <a:p>
            <a:pPr marL="0" indent="0">
              <a:buNone/>
            </a:pPr>
            <a:r>
              <a:rPr lang="en-US" altLang="en-US" dirty="0" smtClean="0"/>
              <a:t>=PROB(w</a:t>
            </a:r>
            <a:r>
              <a:rPr lang="en-US" altLang="en-US" baseline="-25000" dirty="0" smtClean="0"/>
              <a:t>1</a:t>
            </a:r>
            <a:r>
              <a:rPr lang="en-US" altLang="en-US" dirty="0"/>
              <a:t>,…</a:t>
            </a:r>
            <a:r>
              <a:rPr lang="en-US" altLang="en-US" dirty="0" err="1"/>
              <a:t>w</a:t>
            </a:r>
            <a:r>
              <a:rPr lang="en-US" altLang="en-US" baseline="-25000" dirty="0" err="1"/>
              <a:t>n</a:t>
            </a:r>
            <a:r>
              <a:rPr lang="en-US" altLang="en-US" dirty="0"/>
              <a:t> | T</a:t>
            </a:r>
            <a:r>
              <a:rPr lang="en-US" altLang="en-US" baseline="-25000" dirty="0"/>
              <a:t>1</a:t>
            </a:r>
            <a:r>
              <a:rPr lang="en-US" altLang="en-US" dirty="0"/>
              <a:t>,…</a:t>
            </a:r>
            <a:r>
              <a:rPr lang="en-US" altLang="en-US" dirty="0" err="1"/>
              <a:t>T</a:t>
            </a:r>
            <a:r>
              <a:rPr lang="en-US" altLang="en-US" baseline="-25000" dirty="0" err="1"/>
              <a:t>n</a:t>
            </a:r>
            <a:r>
              <a:rPr lang="en-US" altLang="en-US" dirty="0"/>
              <a:t>) * PROB(T</a:t>
            </a:r>
            <a:r>
              <a:rPr lang="en-US" altLang="en-US" baseline="-25000" dirty="0"/>
              <a:t>1</a:t>
            </a:r>
            <a:r>
              <a:rPr lang="en-US" altLang="en-US" dirty="0"/>
              <a:t>,…</a:t>
            </a:r>
            <a:r>
              <a:rPr lang="en-US" altLang="en-US" dirty="0" err="1"/>
              <a:t>T</a:t>
            </a:r>
            <a:r>
              <a:rPr lang="en-US" altLang="en-US" baseline="-25000" dirty="0" err="1"/>
              <a:t>n</a:t>
            </a:r>
            <a:r>
              <a:rPr lang="en-US" altLang="en-US" dirty="0"/>
              <a:t>) / PROB(w</a:t>
            </a:r>
            <a:r>
              <a:rPr lang="en-US" altLang="en-US" baseline="-25000" dirty="0"/>
              <a:t>1</a:t>
            </a:r>
            <a:r>
              <a:rPr lang="en-US" altLang="en-US" dirty="0"/>
              <a:t>,…</a:t>
            </a:r>
            <a:r>
              <a:rPr lang="en-US" altLang="en-US" dirty="0" err="1"/>
              <a:t>w</a:t>
            </a:r>
            <a:r>
              <a:rPr lang="en-US" altLang="en-US" baseline="-25000" dirty="0" err="1"/>
              <a:t>n</a:t>
            </a:r>
            <a:r>
              <a:rPr lang="en-US" altLang="en-US" dirty="0" smtClean="0"/>
              <a:t>)</a:t>
            </a:r>
          </a:p>
          <a:p>
            <a:pPr marL="0" indent="0">
              <a:buNone/>
            </a:pPr>
            <a:r>
              <a:rPr lang="en-US" altLang="en-US" dirty="0" smtClean="0"/>
              <a:t>=</a:t>
            </a:r>
            <a:r>
              <a:rPr lang="en-US" altLang="en-US" dirty="0"/>
              <a:t>PROB(w</a:t>
            </a:r>
            <a:r>
              <a:rPr lang="en-US" altLang="en-US" baseline="-25000" dirty="0"/>
              <a:t>1</a:t>
            </a:r>
            <a:r>
              <a:rPr lang="en-US" altLang="en-US" dirty="0"/>
              <a:t>,…</a:t>
            </a:r>
            <a:r>
              <a:rPr lang="en-US" altLang="en-US" dirty="0" err="1"/>
              <a:t>w</a:t>
            </a:r>
            <a:r>
              <a:rPr lang="en-US" altLang="en-US" baseline="-25000" dirty="0" err="1"/>
              <a:t>n</a:t>
            </a:r>
            <a:r>
              <a:rPr lang="en-US" altLang="en-US" dirty="0"/>
              <a:t> | T</a:t>
            </a:r>
            <a:r>
              <a:rPr lang="en-US" altLang="en-US" baseline="-25000" dirty="0"/>
              <a:t>1</a:t>
            </a:r>
            <a:r>
              <a:rPr lang="en-US" altLang="en-US" dirty="0"/>
              <a:t>,…</a:t>
            </a:r>
            <a:r>
              <a:rPr lang="en-US" altLang="en-US" dirty="0" err="1"/>
              <a:t>T</a:t>
            </a:r>
            <a:r>
              <a:rPr lang="en-US" altLang="en-US" baseline="-25000" dirty="0" err="1"/>
              <a:t>n</a:t>
            </a:r>
            <a:r>
              <a:rPr lang="en-US" altLang="en-US" dirty="0"/>
              <a:t>) * PROB(T</a:t>
            </a:r>
            <a:r>
              <a:rPr lang="en-US" altLang="en-US" baseline="-25000" dirty="0"/>
              <a:t>1</a:t>
            </a:r>
            <a:r>
              <a:rPr lang="en-US" altLang="en-US" dirty="0"/>
              <a:t>,…</a:t>
            </a:r>
            <a:r>
              <a:rPr lang="en-US" altLang="en-US" dirty="0" err="1"/>
              <a:t>T</a:t>
            </a:r>
            <a:r>
              <a:rPr lang="en-US" altLang="en-US" baseline="-25000" dirty="0" err="1"/>
              <a:t>n</a:t>
            </a:r>
            <a:r>
              <a:rPr lang="en-US" altLang="en-US" dirty="0"/>
              <a:t>)</a:t>
            </a:r>
          </a:p>
          <a:p>
            <a:pPr marL="0" indent="0">
              <a:buNone/>
            </a:pPr>
            <a:endParaRPr lang="en-US" altLang="en-US" dirty="0"/>
          </a:p>
          <a:p>
            <a:endParaRPr lang="en-IN" dirty="0"/>
          </a:p>
        </p:txBody>
      </p:sp>
    </p:spTree>
    <p:extLst>
      <p:ext uri="{BB962C8B-B14F-4D97-AF65-F5344CB8AC3E}">
        <p14:creationId xmlns:p14="http://schemas.microsoft.com/office/powerpoint/2010/main" val="12027023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Independent assumptions</a:t>
            </a:r>
            <a:endParaRPr lang="en-IN" dirty="0"/>
          </a:p>
        </p:txBody>
      </p:sp>
      <p:sp>
        <p:nvSpPr>
          <p:cNvPr id="3" name="Content Placeholder 2"/>
          <p:cNvSpPr>
            <a:spLocks noGrp="1"/>
          </p:cNvSpPr>
          <p:nvPr>
            <p:ph idx="1"/>
          </p:nvPr>
        </p:nvSpPr>
        <p:spPr/>
        <p:txBody>
          <a:bodyPr/>
          <a:lstStyle/>
          <a:p>
            <a:pPr>
              <a:lnSpc>
                <a:spcPct val="90000"/>
              </a:lnSpc>
              <a:buFontTx/>
              <a:buNone/>
            </a:pPr>
            <a:r>
              <a:rPr lang="en-US" altLang="en-US" sz="2400" dirty="0"/>
              <a:t>So, we want to find the sequence of tags that maximizes</a:t>
            </a:r>
          </a:p>
          <a:p>
            <a:pPr algn="ctr">
              <a:lnSpc>
                <a:spcPct val="90000"/>
              </a:lnSpc>
              <a:buFontTx/>
              <a:buNone/>
            </a:pPr>
            <a:r>
              <a:rPr lang="en-US" altLang="en-US" sz="2400" dirty="0"/>
              <a:t>PROB(T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 * PROB(w</a:t>
            </a:r>
            <a:r>
              <a:rPr lang="en-US" altLang="en-US" sz="2400" baseline="-25000" dirty="0"/>
              <a:t>1</a:t>
            </a:r>
            <a:r>
              <a:rPr lang="en-US" altLang="en-US" sz="2400" dirty="0"/>
              <a:t>,…</a:t>
            </a:r>
            <a:r>
              <a:rPr lang="en-US" altLang="en-US" sz="2400" dirty="0" err="1"/>
              <a:t>w</a:t>
            </a:r>
            <a:r>
              <a:rPr lang="en-US" altLang="en-US" sz="2400" baseline="-25000" dirty="0" err="1"/>
              <a:t>n</a:t>
            </a:r>
            <a:r>
              <a:rPr lang="en-US" altLang="en-US" sz="2400" dirty="0"/>
              <a:t> | 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a:t>
            </a:r>
          </a:p>
          <a:p>
            <a:pPr>
              <a:lnSpc>
                <a:spcPct val="90000"/>
              </a:lnSpc>
              <a:buFontTx/>
              <a:buNone/>
            </a:pPr>
            <a:endParaRPr lang="en-US" altLang="en-US" sz="2400" dirty="0"/>
          </a:p>
          <a:p>
            <a:pPr>
              <a:lnSpc>
                <a:spcPct val="90000"/>
              </a:lnSpc>
              <a:buFont typeface="Wingdings" panose="05000000000000000000" pitchFamily="2" charset="2"/>
              <a:buChar char="v"/>
            </a:pPr>
            <a:r>
              <a:rPr lang="en-US" altLang="en-US" sz="2400" dirty="0"/>
              <a:t>For Tags – </a:t>
            </a:r>
            <a:r>
              <a:rPr lang="en-US" altLang="en-US" sz="2400" dirty="0">
                <a:solidFill>
                  <a:schemeClr val="accent2"/>
                </a:solidFill>
              </a:rPr>
              <a:t>use bigram probabilities</a:t>
            </a:r>
          </a:p>
          <a:p>
            <a:pPr>
              <a:lnSpc>
                <a:spcPct val="90000"/>
              </a:lnSpc>
              <a:buFontTx/>
              <a:buNone/>
            </a:pPr>
            <a:r>
              <a:rPr lang="en-US" altLang="en-US" sz="2400" dirty="0"/>
              <a:t>PROB(T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 </a:t>
            </a:r>
            <a:r>
              <a:rPr lang="en-US" altLang="en-US" sz="2400" dirty="0">
                <a:cs typeface="Arial" panose="020B0604020202020204" pitchFamily="34" charset="0"/>
              </a:rPr>
              <a:t>≈ </a:t>
            </a:r>
            <a:r>
              <a:rPr lang="el-GR" altLang="en-US" sz="2400" dirty="0">
                <a:cs typeface="Arial" panose="020B0604020202020204" pitchFamily="34" charset="0"/>
              </a:rPr>
              <a:t>π</a:t>
            </a:r>
            <a:r>
              <a:rPr lang="en-US" altLang="en-US" sz="2400" baseline="-25000" dirty="0" err="1">
                <a:cs typeface="Arial" panose="020B0604020202020204" pitchFamily="34" charset="0"/>
              </a:rPr>
              <a:t>i</a:t>
            </a:r>
            <a:r>
              <a:rPr lang="en-US" altLang="en-US" sz="2400" baseline="-25000" dirty="0">
                <a:cs typeface="Arial" panose="020B0604020202020204" pitchFamily="34" charset="0"/>
              </a:rPr>
              <a:t>=1,n </a:t>
            </a:r>
            <a:r>
              <a:rPr lang="en-US" altLang="en-US" sz="2400" dirty="0"/>
              <a:t>PROB(</a:t>
            </a:r>
            <a:r>
              <a:rPr lang="en-US" altLang="en-US" sz="2400" dirty="0" err="1"/>
              <a:t>T</a:t>
            </a:r>
            <a:r>
              <a:rPr lang="en-US" altLang="en-US" sz="2400" baseline="-25000" dirty="0" err="1"/>
              <a:t>i</a:t>
            </a:r>
            <a:r>
              <a:rPr lang="en-US" altLang="en-US" sz="2400" dirty="0"/>
              <a:t> | T</a:t>
            </a:r>
            <a:r>
              <a:rPr lang="en-US" altLang="en-US" sz="2400" baseline="-25000" dirty="0"/>
              <a:t>i-1</a:t>
            </a:r>
            <a:r>
              <a:rPr lang="en-US" altLang="en-US" sz="2400" dirty="0"/>
              <a:t>) </a:t>
            </a:r>
          </a:p>
          <a:p>
            <a:pPr>
              <a:lnSpc>
                <a:spcPct val="90000"/>
              </a:lnSpc>
              <a:buFontTx/>
              <a:buNone/>
            </a:pPr>
            <a:r>
              <a:rPr lang="en-US" altLang="en-US" sz="2400" dirty="0"/>
              <a:t>PROB(ART N V N) </a:t>
            </a:r>
            <a:r>
              <a:rPr lang="en-US" altLang="en-US" sz="2400" dirty="0">
                <a:cs typeface="Arial" panose="020B0604020202020204" pitchFamily="34" charset="0"/>
              </a:rPr>
              <a:t>≈ PROB(ART | </a:t>
            </a:r>
            <a:r>
              <a:rPr lang="el-GR" altLang="en-US" sz="2400" dirty="0">
                <a:cs typeface="Arial" panose="020B0604020202020204" pitchFamily="34" charset="0"/>
              </a:rPr>
              <a:t>Φ</a:t>
            </a:r>
            <a:r>
              <a:rPr lang="en-US" altLang="en-US" sz="2400" dirty="0">
                <a:cs typeface="Arial" panose="020B0604020202020204" pitchFamily="34" charset="0"/>
              </a:rPr>
              <a:t>) * PROB(N | ART) * PROB(V | N) * PROB(N | V)</a:t>
            </a:r>
          </a:p>
          <a:p>
            <a:pPr>
              <a:lnSpc>
                <a:spcPct val="90000"/>
              </a:lnSpc>
              <a:buFontTx/>
              <a:buNone/>
            </a:pPr>
            <a:endParaRPr lang="en-US" altLang="en-US" sz="2400" dirty="0">
              <a:cs typeface="Arial" panose="020B0604020202020204" pitchFamily="34" charset="0"/>
            </a:endParaRPr>
          </a:p>
          <a:p>
            <a:pPr>
              <a:lnSpc>
                <a:spcPct val="90000"/>
              </a:lnSpc>
              <a:buFont typeface="Wingdings" panose="05000000000000000000" pitchFamily="2" charset="2"/>
              <a:buChar char="v"/>
            </a:pPr>
            <a:r>
              <a:rPr lang="en-US" altLang="en-US" sz="2400" dirty="0">
                <a:cs typeface="Arial" panose="020B0604020202020204" pitchFamily="34" charset="0"/>
              </a:rPr>
              <a:t>For second probability: assume word tag is independent of words around it: </a:t>
            </a:r>
          </a:p>
          <a:p>
            <a:pPr>
              <a:lnSpc>
                <a:spcPct val="90000"/>
              </a:lnSpc>
              <a:buFontTx/>
              <a:buNone/>
            </a:pPr>
            <a:r>
              <a:rPr lang="en-US" altLang="en-US" sz="2400" dirty="0"/>
              <a:t>PROB(w</a:t>
            </a:r>
            <a:r>
              <a:rPr lang="en-US" altLang="en-US" sz="2400" baseline="-25000" dirty="0"/>
              <a:t>1</a:t>
            </a:r>
            <a:r>
              <a:rPr lang="en-US" altLang="en-US" sz="2400" dirty="0"/>
              <a:t>,…</a:t>
            </a:r>
            <a:r>
              <a:rPr lang="en-US" altLang="en-US" sz="2400" dirty="0" err="1"/>
              <a:t>w</a:t>
            </a:r>
            <a:r>
              <a:rPr lang="en-US" altLang="en-US" sz="2400" baseline="-25000" dirty="0" err="1"/>
              <a:t>n</a:t>
            </a:r>
            <a:r>
              <a:rPr lang="en-US" altLang="en-US" sz="2400" dirty="0"/>
              <a:t> | T</a:t>
            </a:r>
            <a:r>
              <a:rPr lang="en-US" altLang="en-US" sz="2400" baseline="-25000" dirty="0"/>
              <a:t>1</a:t>
            </a:r>
            <a:r>
              <a:rPr lang="en-US" altLang="en-US" sz="2400" dirty="0"/>
              <a:t>,…</a:t>
            </a:r>
            <a:r>
              <a:rPr lang="en-US" altLang="en-US" sz="2400" dirty="0" err="1"/>
              <a:t>T</a:t>
            </a:r>
            <a:r>
              <a:rPr lang="en-US" altLang="en-US" sz="2400" baseline="-25000" dirty="0" err="1"/>
              <a:t>n</a:t>
            </a:r>
            <a:r>
              <a:rPr lang="en-US" altLang="en-US" sz="2400" dirty="0"/>
              <a:t>) </a:t>
            </a:r>
            <a:r>
              <a:rPr lang="en-US" altLang="en-US" sz="2400" dirty="0">
                <a:cs typeface="Arial" panose="020B0604020202020204" pitchFamily="34" charset="0"/>
              </a:rPr>
              <a:t>≈ </a:t>
            </a:r>
            <a:r>
              <a:rPr lang="el-GR" altLang="en-US" sz="2400" dirty="0">
                <a:cs typeface="Arial" panose="020B0604020202020204" pitchFamily="34" charset="0"/>
              </a:rPr>
              <a:t>π</a:t>
            </a:r>
            <a:r>
              <a:rPr lang="en-US" altLang="en-US" sz="2400" baseline="-25000" dirty="0" err="1">
                <a:cs typeface="Arial" panose="020B0604020202020204" pitchFamily="34" charset="0"/>
              </a:rPr>
              <a:t>i</a:t>
            </a:r>
            <a:r>
              <a:rPr lang="en-US" altLang="en-US" sz="2400" baseline="-25000" dirty="0">
                <a:cs typeface="Arial" panose="020B0604020202020204" pitchFamily="34" charset="0"/>
              </a:rPr>
              <a:t>=1,n </a:t>
            </a:r>
            <a:r>
              <a:rPr lang="en-US" altLang="en-US" sz="2400" dirty="0"/>
              <a:t>PROB(</a:t>
            </a:r>
            <a:r>
              <a:rPr lang="en-US" altLang="en-US" sz="2400" dirty="0" err="1"/>
              <a:t>w</a:t>
            </a:r>
            <a:r>
              <a:rPr lang="en-US" altLang="en-US" sz="2400" baseline="-25000" dirty="0" err="1"/>
              <a:t>i</a:t>
            </a:r>
            <a:r>
              <a:rPr lang="en-US" altLang="en-US" sz="2400" dirty="0"/>
              <a:t> | </a:t>
            </a:r>
            <a:r>
              <a:rPr lang="en-US" altLang="en-US" sz="2400" dirty="0" err="1"/>
              <a:t>T</a:t>
            </a:r>
            <a:r>
              <a:rPr lang="en-US" altLang="en-US" sz="2400" baseline="-25000" dirty="0" err="1"/>
              <a:t>i</a:t>
            </a:r>
            <a:r>
              <a:rPr lang="en-US" altLang="en-US" sz="2400" dirty="0"/>
              <a:t>) </a:t>
            </a:r>
            <a:endParaRPr lang="el-GR" altLang="en-US" sz="2400" baseline="-25000" dirty="0">
              <a:cs typeface="Arial" panose="020B0604020202020204" pitchFamily="34" charset="0"/>
            </a:endParaRPr>
          </a:p>
          <a:p>
            <a:endParaRPr lang="en-IN" sz="2400" dirty="0"/>
          </a:p>
        </p:txBody>
      </p:sp>
    </p:spTree>
    <p:extLst>
      <p:ext uri="{BB962C8B-B14F-4D97-AF65-F5344CB8AC3E}">
        <p14:creationId xmlns:p14="http://schemas.microsoft.com/office/powerpoint/2010/main" val="8107816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 formula</a:t>
            </a:r>
            <a:endParaRPr lang="en-IN" dirty="0"/>
          </a:p>
        </p:txBody>
      </p:sp>
      <p:sp>
        <p:nvSpPr>
          <p:cNvPr id="3" name="Content Placeholder 2"/>
          <p:cNvSpPr>
            <a:spLocks noGrp="1"/>
          </p:cNvSpPr>
          <p:nvPr>
            <p:ph idx="1"/>
          </p:nvPr>
        </p:nvSpPr>
        <p:spPr/>
        <p:txBody>
          <a:bodyPr/>
          <a:lstStyle/>
          <a:p>
            <a:r>
              <a:rPr lang="en-US" altLang="en-US" dirty="0"/>
              <a:t>Find the sequence of tags that maximizes:</a:t>
            </a:r>
          </a:p>
          <a:p>
            <a:pPr algn="ctr">
              <a:buFontTx/>
              <a:buNone/>
            </a:pPr>
            <a:r>
              <a:rPr lang="el-GR" altLang="en-US" sz="4400" dirty="0">
                <a:cs typeface="Arial" panose="020B0604020202020204" pitchFamily="34" charset="0"/>
              </a:rPr>
              <a:t>π</a:t>
            </a:r>
            <a:r>
              <a:rPr lang="en-US" altLang="en-US" baseline="-25000" dirty="0" err="1">
                <a:cs typeface="Arial" panose="020B0604020202020204" pitchFamily="34" charset="0"/>
              </a:rPr>
              <a:t>i</a:t>
            </a:r>
            <a:r>
              <a:rPr lang="en-US" altLang="en-US" baseline="-25000" dirty="0">
                <a:cs typeface="Arial" panose="020B0604020202020204" pitchFamily="34" charset="0"/>
              </a:rPr>
              <a:t>=1,n </a:t>
            </a:r>
            <a:r>
              <a:rPr lang="en-US" altLang="en-US" dirty="0"/>
              <a:t>PROB(</a:t>
            </a:r>
            <a:r>
              <a:rPr lang="en-US" altLang="en-US" dirty="0" err="1"/>
              <a:t>T</a:t>
            </a:r>
            <a:r>
              <a:rPr lang="en-US" altLang="en-US" baseline="-25000" dirty="0" err="1"/>
              <a:t>i</a:t>
            </a:r>
            <a:r>
              <a:rPr lang="en-US" altLang="en-US" dirty="0"/>
              <a:t> | T</a:t>
            </a:r>
            <a:r>
              <a:rPr lang="en-US" altLang="en-US" baseline="-25000" dirty="0"/>
              <a:t>i-1</a:t>
            </a:r>
            <a:r>
              <a:rPr lang="en-US" altLang="en-US" dirty="0"/>
              <a:t>) * PROB(</a:t>
            </a:r>
            <a:r>
              <a:rPr lang="en-US" altLang="en-US" dirty="0" err="1"/>
              <a:t>w</a:t>
            </a:r>
            <a:r>
              <a:rPr lang="en-US" altLang="en-US" baseline="-25000" dirty="0" err="1"/>
              <a:t>i</a:t>
            </a:r>
            <a:r>
              <a:rPr lang="en-US" altLang="en-US" dirty="0"/>
              <a:t> | </a:t>
            </a:r>
            <a:r>
              <a:rPr lang="en-US" altLang="en-US" dirty="0" err="1"/>
              <a:t>T</a:t>
            </a:r>
            <a:r>
              <a:rPr lang="en-US" altLang="en-US" baseline="-25000" dirty="0" err="1"/>
              <a:t>i</a:t>
            </a:r>
            <a:r>
              <a:rPr lang="en-US" altLang="en-US" dirty="0"/>
              <a:t>) </a:t>
            </a:r>
          </a:p>
          <a:p>
            <a:endParaRPr lang="en-IN" dirty="0"/>
          </a:p>
        </p:txBody>
      </p:sp>
    </p:spTree>
    <p:extLst>
      <p:ext uri="{BB962C8B-B14F-4D97-AF65-F5344CB8AC3E}">
        <p14:creationId xmlns:p14="http://schemas.microsoft.com/office/powerpoint/2010/main" val="3454531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body" idx="1"/>
          </p:nvPr>
        </p:nvSpPr>
        <p:spPr>
          <a:xfrm>
            <a:off x="838200" y="1295400"/>
            <a:ext cx="7848600" cy="4572000"/>
          </a:xfrm>
        </p:spPr>
        <p:txBody>
          <a:bodyPr>
            <a:normAutofit fontScale="92500" lnSpcReduction="10000"/>
          </a:bodyPr>
          <a:lstStyle/>
          <a:p>
            <a:pPr>
              <a:lnSpc>
                <a:spcPct val="90000"/>
              </a:lnSpc>
            </a:pPr>
            <a:r>
              <a:rPr lang="en-US" altLang="en-US" sz="2800" dirty="0"/>
              <a:t>States </a:t>
            </a:r>
            <a:r>
              <a:rPr lang="en-US" altLang="en-US" sz="2800" dirty="0" smtClean="0">
                <a:latin typeface="Times New Roman" charset="0"/>
              </a:rPr>
              <a:t>T </a:t>
            </a:r>
            <a:r>
              <a:rPr lang="en-US" altLang="en-US" sz="2800" dirty="0">
                <a:latin typeface="Times New Roman" charset="0"/>
              </a:rPr>
              <a:t>= </a:t>
            </a:r>
            <a:r>
              <a:rPr lang="en-US" altLang="en-US" sz="2800" dirty="0" smtClean="0">
                <a:latin typeface="Times New Roman" charset="0"/>
              </a:rPr>
              <a:t>t</a:t>
            </a:r>
            <a:r>
              <a:rPr lang="en-US" altLang="en-US" sz="2800" baseline="-25000" dirty="0" smtClean="0">
                <a:latin typeface="Times New Roman" charset="0"/>
              </a:rPr>
              <a:t>1</a:t>
            </a:r>
            <a:r>
              <a:rPr lang="en-US" altLang="en-US" sz="2800" dirty="0">
                <a:latin typeface="Times New Roman" charset="0"/>
              </a:rPr>
              <a:t>, </a:t>
            </a:r>
            <a:r>
              <a:rPr lang="en-US" altLang="en-US" sz="2800" dirty="0" smtClean="0">
                <a:latin typeface="Times New Roman" charset="0"/>
              </a:rPr>
              <a:t>t</a:t>
            </a:r>
            <a:r>
              <a:rPr lang="en-US" altLang="en-US" sz="2800" baseline="-25000" dirty="0" smtClean="0">
                <a:latin typeface="Times New Roman" charset="0"/>
              </a:rPr>
              <a:t>2</a:t>
            </a:r>
            <a:r>
              <a:rPr lang="en-US" altLang="en-US" sz="2800" dirty="0" smtClean="0"/>
              <a:t>…</a:t>
            </a:r>
            <a:r>
              <a:rPr lang="en-US" altLang="en-US" sz="2800" dirty="0" err="1">
                <a:latin typeface="Times New Roman" charset="0"/>
              </a:rPr>
              <a:t>t</a:t>
            </a:r>
            <a:r>
              <a:rPr lang="en-US" altLang="en-US" sz="2800" baseline="-25000" dirty="0" err="1" smtClean="0">
                <a:latin typeface="Times New Roman" charset="0"/>
              </a:rPr>
              <a:t>N</a:t>
            </a:r>
            <a:r>
              <a:rPr lang="en-US" altLang="en-US" sz="2800" baseline="-25000" dirty="0">
                <a:latin typeface="Times New Roman" charset="0"/>
              </a:rPr>
              <a:t>; </a:t>
            </a:r>
            <a:r>
              <a:rPr lang="en-US" altLang="en-US" sz="2800" dirty="0">
                <a:latin typeface="Times New Roman" charset="0"/>
              </a:rPr>
              <a:t> </a:t>
            </a:r>
            <a:endParaRPr lang="en-US" altLang="en-US" sz="2800" dirty="0"/>
          </a:p>
          <a:p>
            <a:pPr>
              <a:lnSpc>
                <a:spcPct val="90000"/>
              </a:lnSpc>
            </a:pPr>
            <a:r>
              <a:rPr lang="en-US" altLang="en-US" sz="2800" dirty="0"/>
              <a:t>Observations </a:t>
            </a:r>
            <a:r>
              <a:rPr lang="en-US" altLang="en-US" sz="2800" dirty="0" smtClean="0">
                <a:latin typeface="Times New Roman" charset="0"/>
              </a:rPr>
              <a:t>W= w</a:t>
            </a:r>
            <a:r>
              <a:rPr lang="en-US" altLang="en-US" sz="2800" baseline="-25000" dirty="0" smtClean="0">
                <a:latin typeface="Times New Roman" charset="0"/>
              </a:rPr>
              <a:t>1</a:t>
            </a:r>
            <a:r>
              <a:rPr lang="en-US" altLang="en-US" sz="2800" dirty="0">
                <a:latin typeface="Times New Roman" charset="0"/>
              </a:rPr>
              <a:t>, </a:t>
            </a:r>
            <a:r>
              <a:rPr lang="en-US" altLang="en-US" sz="2800" dirty="0" smtClean="0">
                <a:latin typeface="Times New Roman" charset="0"/>
              </a:rPr>
              <a:t>w</a:t>
            </a:r>
            <a:r>
              <a:rPr lang="en-US" altLang="en-US" sz="2800" baseline="-25000" dirty="0" smtClean="0">
                <a:latin typeface="Times New Roman" charset="0"/>
              </a:rPr>
              <a:t>2</a:t>
            </a:r>
            <a:r>
              <a:rPr lang="en-US" altLang="en-US" sz="2800" dirty="0" smtClean="0"/>
              <a:t>…</a:t>
            </a:r>
            <a:r>
              <a:rPr lang="en-US" altLang="en-US" sz="2800" dirty="0" err="1">
                <a:latin typeface="Times New Roman" charset="0"/>
              </a:rPr>
              <a:t>w</a:t>
            </a:r>
            <a:r>
              <a:rPr lang="en-US" altLang="en-US" sz="2800" baseline="-25000" dirty="0" err="1" smtClean="0">
                <a:latin typeface="Times New Roman" charset="0"/>
              </a:rPr>
              <a:t>N</a:t>
            </a:r>
            <a:r>
              <a:rPr lang="en-US" altLang="en-US" sz="2800" baseline="-25000" dirty="0">
                <a:latin typeface="Times New Roman" charset="0"/>
              </a:rPr>
              <a:t>; </a:t>
            </a:r>
            <a:r>
              <a:rPr lang="en-US" altLang="en-US" sz="2800" dirty="0">
                <a:latin typeface="Times New Roman" charset="0"/>
              </a:rPr>
              <a:t> </a:t>
            </a:r>
          </a:p>
          <a:p>
            <a:pPr lvl="1">
              <a:lnSpc>
                <a:spcPct val="90000"/>
              </a:lnSpc>
            </a:pPr>
            <a:r>
              <a:rPr lang="en-US" altLang="en-US" sz="2400" dirty="0"/>
              <a:t>Each observation is a symbol from a vocabulary V = {v</a:t>
            </a:r>
            <a:r>
              <a:rPr lang="en-US" altLang="en-US" sz="2400" baseline="-25000" dirty="0"/>
              <a:t>1</a:t>
            </a:r>
            <a:r>
              <a:rPr lang="en-US" altLang="en-US" sz="2400" dirty="0"/>
              <a:t>,v</a:t>
            </a:r>
            <a:r>
              <a:rPr lang="en-US" altLang="en-US" sz="2400" baseline="-25000" dirty="0"/>
              <a:t>2</a:t>
            </a:r>
            <a:r>
              <a:rPr lang="en-US" altLang="en-US" sz="2400" dirty="0"/>
              <a:t>,…</a:t>
            </a:r>
            <a:r>
              <a:rPr lang="en-US" altLang="en-US" sz="2400" dirty="0" err="1"/>
              <a:t>v</a:t>
            </a:r>
            <a:r>
              <a:rPr lang="en-US" altLang="en-US" sz="2400" baseline="-25000" dirty="0" err="1"/>
              <a:t>V</a:t>
            </a:r>
            <a:r>
              <a:rPr lang="en-US" altLang="en-US" sz="2400" dirty="0"/>
              <a:t>}</a:t>
            </a:r>
          </a:p>
          <a:p>
            <a:pPr>
              <a:lnSpc>
                <a:spcPct val="90000"/>
              </a:lnSpc>
            </a:pPr>
            <a:r>
              <a:rPr lang="en-US" altLang="en-US" sz="2800" dirty="0"/>
              <a:t>Transition probabilities</a:t>
            </a:r>
          </a:p>
          <a:p>
            <a:pPr lvl="1">
              <a:lnSpc>
                <a:spcPct val="90000"/>
              </a:lnSpc>
            </a:pPr>
            <a:r>
              <a:rPr lang="en-US" altLang="en-US" dirty="0">
                <a:latin typeface="Times New Roman" charset="0"/>
              </a:rPr>
              <a:t>Transition probability matrix A = {</a:t>
            </a:r>
            <a:r>
              <a:rPr lang="en-US" altLang="en-US" dirty="0" err="1">
                <a:latin typeface="Times New Roman" charset="0"/>
              </a:rPr>
              <a:t>a</a:t>
            </a:r>
            <a:r>
              <a:rPr lang="en-US" altLang="en-US" baseline="-25000" dirty="0" err="1">
                <a:latin typeface="Times New Roman" charset="0"/>
              </a:rPr>
              <a:t>ij</a:t>
            </a:r>
            <a:r>
              <a:rPr lang="en-US" altLang="en-US" dirty="0">
                <a:latin typeface="Times New Roman" charset="0"/>
              </a:rPr>
              <a:t>}</a:t>
            </a:r>
            <a:endParaRPr lang="en-US" altLang="en-US" sz="2400" dirty="0"/>
          </a:p>
          <a:p>
            <a:pPr>
              <a:lnSpc>
                <a:spcPct val="90000"/>
              </a:lnSpc>
            </a:pPr>
            <a:endParaRPr lang="en-US" altLang="en-US" sz="2800" dirty="0"/>
          </a:p>
          <a:p>
            <a:pPr>
              <a:lnSpc>
                <a:spcPct val="90000"/>
              </a:lnSpc>
            </a:pPr>
            <a:r>
              <a:rPr lang="en-US" altLang="en-US" sz="2800" dirty="0"/>
              <a:t>Observation likelihoods</a:t>
            </a:r>
          </a:p>
          <a:p>
            <a:pPr lvl="1">
              <a:lnSpc>
                <a:spcPct val="90000"/>
              </a:lnSpc>
            </a:pPr>
            <a:r>
              <a:rPr lang="en-US" altLang="en-US" dirty="0">
                <a:latin typeface="Times New Roman" charset="0"/>
              </a:rPr>
              <a:t>Output probability matrix B={b</a:t>
            </a:r>
            <a:r>
              <a:rPr lang="en-US" altLang="en-US" baseline="-25000" dirty="0">
                <a:latin typeface="Times New Roman" charset="0"/>
              </a:rPr>
              <a:t>i</a:t>
            </a:r>
            <a:r>
              <a:rPr lang="en-US" altLang="en-US" dirty="0">
                <a:latin typeface="Times New Roman" charset="0"/>
              </a:rPr>
              <a:t>(k)}</a:t>
            </a:r>
          </a:p>
          <a:p>
            <a:pPr>
              <a:lnSpc>
                <a:spcPct val="90000"/>
              </a:lnSpc>
              <a:spcBef>
                <a:spcPct val="0"/>
              </a:spcBef>
              <a:buFontTx/>
              <a:buNone/>
            </a:pPr>
            <a:endParaRPr lang="en-US" altLang="en-US" sz="2800" dirty="0">
              <a:latin typeface="Times New Roman" charset="0"/>
              <a:sym typeface="Symbol" charset="2"/>
            </a:endParaRPr>
          </a:p>
          <a:p>
            <a:pPr>
              <a:lnSpc>
                <a:spcPct val="90000"/>
              </a:lnSpc>
            </a:pPr>
            <a:endParaRPr lang="en-US" altLang="en-US" sz="2800" dirty="0"/>
          </a:p>
          <a:p>
            <a:pPr>
              <a:lnSpc>
                <a:spcPct val="90000"/>
              </a:lnSpc>
            </a:pPr>
            <a:r>
              <a:rPr lang="en-US" altLang="en-US" sz="2800" dirty="0" smtClean="0"/>
              <a:t>Special initial probability vector </a:t>
            </a:r>
            <a:r>
              <a:rPr lang="en-US" altLang="en-US" sz="2800" dirty="0" smtClean="0">
                <a:latin typeface="Times New Roman" charset="0"/>
                <a:sym typeface="Symbol" charset="2"/>
              </a:rPr>
              <a:t></a:t>
            </a:r>
            <a:endParaRPr lang="en-US" altLang="en-US" sz="2800" dirty="0"/>
          </a:p>
        </p:txBody>
      </p:sp>
      <p:sp>
        <p:nvSpPr>
          <p:cNvPr id="1362950" name="Rectangle 6"/>
          <p:cNvSpPr>
            <a:spLocks noGrp="1" noChangeArrowheads="1"/>
          </p:cNvSpPr>
          <p:nvPr>
            <p:ph type="title"/>
          </p:nvPr>
        </p:nvSpPr>
        <p:spPr/>
        <p:txBody>
          <a:bodyPr>
            <a:normAutofit/>
          </a:bodyPr>
          <a:lstStyle/>
          <a:p>
            <a:r>
              <a:rPr lang="en-US" altLang="en-US" dirty="0" smtClean="0"/>
              <a:t>POS Tagging</a:t>
            </a:r>
            <a:r>
              <a:rPr lang="en-US" altLang="en-US" dirty="0"/>
              <a:t> </a:t>
            </a:r>
            <a:r>
              <a:rPr lang="en-US" altLang="en-US" dirty="0" smtClean="0"/>
              <a:t>using HMM</a:t>
            </a:r>
            <a:endParaRPr lang="en-US" altLang="en-US" dirty="0"/>
          </a:p>
        </p:txBody>
      </p:sp>
      <mc:AlternateContent xmlns:mc="http://schemas.openxmlformats.org/markup-compatibility/2006" xmlns:a14="http://schemas.microsoft.com/office/drawing/2010/main">
        <mc:Choice Requires="a14">
          <p:sp>
            <p:nvSpPr>
              <p:cNvPr id="2" name="TextBox 1"/>
              <p:cNvSpPr txBox="1"/>
              <p:nvPr/>
            </p:nvSpPr>
            <p:spPr>
              <a:xfrm>
                <a:off x="1809803" y="3464675"/>
                <a:ext cx="509145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𝑖𝑗</m:t>
                          </m:r>
                        </m:sub>
                      </m:sSub>
                      <m:r>
                        <a:rPr lang="en-US" sz="2400" b="0" i="1" smtClean="0">
                          <a:latin typeface="Cambria Math" charset="0"/>
                        </a:rPr>
                        <m:t>=</m:t>
                      </m:r>
                      <m:r>
                        <a:rPr lang="en-US" sz="2400" b="0" i="1" smtClean="0">
                          <a:latin typeface="Cambria Math" charset="0"/>
                        </a:rPr>
                        <m:t>𝑃</m:t>
                      </m:r>
                      <m:d>
                        <m:dPr>
                          <m:sep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𝑗</m:t>
                          </m:r>
                        </m:e>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r>
                            <a:rPr lang="en-US" sz="2400" b="0" i="1" smtClean="0">
                              <a:latin typeface="Cambria Math" charset="0"/>
                            </a:rPr>
                            <m:t>𝑖</m:t>
                          </m:r>
                        </m:e>
                      </m:d>
                      <m:r>
                        <a:rPr lang="en-US" sz="2400" b="0" i="1" smtClean="0">
                          <a:latin typeface="Cambria Math" charset="0"/>
                        </a:rPr>
                        <m:t>  1≤</m:t>
                      </m:r>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r>
                        <a:rPr lang="en-US" sz="2400" b="0" i="1" smtClean="0">
                          <a:latin typeface="Cambria Math" charset="0"/>
                        </a:rPr>
                        <m:t>≤</m:t>
                      </m:r>
                      <m:r>
                        <a:rPr lang="en-US" sz="2400" b="0" i="1" smtClean="0">
                          <a:latin typeface="Cambria Math" charset="0"/>
                        </a:rPr>
                        <m:t>𝑁</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809803" y="3464675"/>
                <a:ext cx="5091458" cy="399084"/>
              </a:xfrm>
              <a:prstGeom prst="rect">
                <a:avLst/>
              </a:prstGeom>
              <a:blipFill rotWithShape="0">
                <a:blip r:embed="rId3"/>
                <a:stretch>
                  <a:fillRect l="-359" t="-128788" r="-838" b="-15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72547" y="4712020"/>
                <a:ext cx="37378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𝑘</m:t>
                      </m:r>
                      <m:r>
                        <a:rPr lang="en-US" sz="2400" b="0" i="1" smtClean="0">
                          <a:latin typeface="Cambria Math" charset="0"/>
                        </a:rPr>
                        <m:t>)=</m:t>
                      </m:r>
                      <m:r>
                        <a:rPr lang="en-US" sz="2400" b="0" i="1" smtClean="0">
                          <a:latin typeface="Cambria Math" charset="0"/>
                        </a:rPr>
                        <m:t>𝑃</m:t>
                      </m:r>
                      <m:d>
                        <m:dPr>
                          <m:sep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𝑣</m:t>
                              </m:r>
                            </m:e>
                            <m:sub>
                              <m:r>
                                <a:rPr lang="en-US" sz="2400" b="0" i="1" smtClean="0">
                                  <a:latin typeface="Cambria Math" charset="0"/>
                                </a:rPr>
                                <m:t>𝑘</m:t>
                              </m:r>
                            </m:sub>
                          </m:sSub>
                        </m:e>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𝑖</m:t>
                          </m:r>
                        </m:e>
                      </m:d>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72547" y="4712020"/>
                <a:ext cx="3737883" cy="369332"/>
              </a:xfrm>
              <a:prstGeom prst="rect">
                <a:avLst/>
              </a:prstGeom>
              <a:blipFill rotWithShape="0">
                <a:blip r:embed="rId4"/>
                <a:stretch>
                  <a:fillRect l="-1631"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15285" y="5894534"/>
                <a:ext cx="33389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𝜋</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1</m:t>
                              </m:r>
                            </m:sub>
                          </m:sSub>
                          <m:r>
                            <a:rPr lang="en-US" sz="2400" b="0" i="1" smtClean="0">
                              <a:latin typeface="Cambria Math" charset="0"/>
                            </a:rPr>
                            <m:t>=</m:t>
                          </m:r>
                          <m:r>
                            <a:rPr lang="en-US" sz="2400" b="0" i="1" smtClean="0">
                              <a:latin typeface="Cambria Math" charset="0"/>
                            </a:rPr>
                            <m:t>𝑖</m:t>
                          </m:r>
                        </m:e>
                      </m:d>
                      <m:r>
                        <a:rPr lang="en-US" sz="2400" b="0" i="1" smtClean="0">
                          <a:latin typeface="Cambria Math" charset="0"/>
                        </a:rPr>
                        <m:t>  ≤</m:t>
                      </m:r>
                      <m:r>
                        <a:rPr lang="en-US" sz="2400" b="0" i="1" smtClean="0">
                          <a:latin typeface="Cambria Math" charset="0"/>
                        </a:rPr>
                        <m:t>𝑖</m:t>
                      </m:r>
                      <m:r>
                        <a:rPr lang="en-US" sz="2400" b="0" i="1" smtClean="0">
                          <a:latin typeface="Cambria Math" charset="0"/>
                        </a:rPr>
                        <m:t>≤</m:t>
                      </m:r>
                      <m:r>
                        <a:rPr lang="en-US" sz="2400" b="0" i="1" smtClean="0">
                          <a:latin typeface="Cambria Math" charset="0"/>
                        </a:rPr>
                        <m:t>𝑁</m:t>
                      </m:r>
                      <m:r>
                        <a:rPr lang="en-US" sz="2400" b="0" i="1" smtClean="0">
                          <a:latin typeface="Cambria Math" charset="0"/>
                        </a:rPr>
                        <m:t> </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315285" y="5894534"/>
                <a:ext cx="3338927" cy="369332"/>
              </a:xfrm>
              <a:prstGeom prst="rect">
                <a:avLst/>
              </a:prstGeom>
              <a:blipFill rotWithShape="0">
                <a:blip r:embed="rId5"/>
                <a:stretch>
                  <a:fillRect l="-547" b="-18033"/>
                </a:stretch>
              </a:blipFill>
            </p:spPr>
            <p:txBody>
              <a:bodyPr/>
              <a:lstStyle/>
              <a:p>
                <a:r>
                  <a:rPr lang="en-IN">
                    <a:noFill/>
                  </a:rPr>
                  <a:t> </a:t>
                </a:r>
              </a:p>
            </p:txBody>
          </p:sp>
        </mc:Fallback>
      </mc:AlternateContent>
    </p:spTree>
    <p:extLst>
      <p:ext uri="{BB962C8B-B14F-4D97-AF65-F5344CB8AC3E}">
        <p14:creationId xmlns:p14="http://schemas.microsoft.com/office/powerpoint/2010/main" val="2796618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z="3200" dirty="0">
                <a:ea typeface="ＭＳ Ｐゴシック" charset="0"/>
                <a:cs typeface="ＭＳ Ｐゴシック" charset="0"/>
              </a:rPr>
              <a:t>Two Kinds of Probabilities</a:t>
            </a:r>
          </a:p>
        </p:txBody>
      </p:sp>
      <p:sp>
        <p:nvSpPr>
          <p:cNvPr id="41989" name="Rectangle 3"/>
          <p:cNvSpPr>
            <a:spLocks noGrp="1" noChangeArrowheads="1"/>
          </p:cNvSpPr>
          <p:nvPr>
            <p:ph type="body" idx="4294967295"/>
          </p:nvPr>
        </p:nvSpPr>
        <p:spPr>
          <a:xfrm>
            <a:off x="381000" y="1295400"/>
            <a:ext cx="8763000" cy="4724400"/>
          </a:xfrm>
        </p:spPr>
        <p:txBody>
          <a:bodyPr/>
          <a:lstStyle/>
          <a:p>
            <a:pPr marL="457200" indent="-457200">
              <a:buFont typeface="+mj-lt"/>
              <a:buAutoNum type="arabicPeriod"/>
            </a:pPr>
            <a:r>
              <a:rPr lang="en-US" dirty="0" smtClean="0">
                <a:latin typeface="+mj-lt"/>
                <a:ea typeface="ＭＳ Ｐゴシック" charset="0"/>
                <a:cs typeface="ＭＳ Ｐゴシック" charset="0"/>
              </a:rPr>
              <a:t>State </a:t>
            </a:r>
            <a:r>
              <a:rPr lang="en-US" dirty="0">
                <a:latin typeface="+mj-lt"/>
                <a:ea typeface="ＭＳ Ｐゴシック" charset="0"/>
                <a:cs typeface="ＭＳ Ｐゴシック" charset="0"/>
              </a:rPr>
              <a:t>transition probabilities </a:t>
            </a:r>
            <a:r>
              <a:rPr lang="en-US" dirty="0" smtClean="0">
                <a:latin typeface="+mj-lt"/>
                <a:ea typeface="ＭＳ Ｐゴシック" charset="0"/>
                <a:cs typeface="ＭＳ Ｐゴシック" charset="0"/>
              </a:rPr>
              <a:t>-- p(t</a:t>
            </a:r>
            <a:r>
              <a:rPr lang="en-US" baseline="-25000" dirty="0" smtClean="0">
                <a:latin typeface="+mj-lt"/>
                <a:ea typeface="ＭＳ Ｐゴシック" charset="0"/>
                <a:cs typeface="ＭＳ Ｐゴシック" charset="0"/>
              </a:rPr>
              <a:t>i</a:t>
            </a:r>
            <a:r>
              <a:rPr lang="en-US" dirty="0" smtClean="0">
                <a:latin typeface="+mj-lt"/>
                <a:ea typeface="ＭＳ Ｐゴシック" charset="0"/>
                <a:cs typeface="ＭＳ Ｐゴシック" charset="0"/>
              </a:rPr>
              <a:t>|t</a:t>
            </a:r>
            <a:r>
              <a:rPr lang="en-US" baseline="-25000" dirty="0" smtClean="0">
                <a:latin typeface="+mj-lt"/>
                <a:ea typeface="ＭＳ Ｐゴシック" charset="0"/>
                <a:cs typeface="ＭＳ Ｐゴシック" charset="0"/>
              </a:rPr>
              <a:t>i-1</a:t>
            </a:r>
            <a:r>
              <a:rPr lang="en-US" dirty="0">
                <a:latin typeface="+mj-lt"/>
                <a:ea typeface="ＭＳ Ｐゴシック" charset="0"/>
                <a:cs typeface="ＭＳ Ｐゴシック" charset="0"/>
              </a:rPr>
              <a:t>)</a:t>
            </a:r>
          </a:p>
          <a:p>
            <a:pPr lvl="1"/>
            <a:r>
              <a:rPr lang="en-US" sz="3200" dirty="0" smtClean="0">
                <a:latin typeface="+mj-lt"/>
              </a:rPr>
              <a:t>State-to-state transition probabilities</a:t>
            </a:r>
          </a:p>
          <a:p>
            <a:pPr lvl="1"/>
            <a:endParaRPr lang="en-US" sz="3200" dirty="0">
              <a:latin typeface="+mj-lt"/>
            </a:endParaRPr>
          </a:p>
          <a:p>
            <a:pPr lvl="1"/>
            <a:endParaRPr lang="en-US" sz="3200" dirty="0" smtClean="0">
              <a:latin typeface="+mj-lt"/>
            </a:endParaRPr>
          </a:p>
          <a:p>
            <a:pPr marL="514350" indent="-514350">
              <a:buFont typeface="+mj-lt"/>
              <a:buAutoNum type="arabicPeriod"/>
            </a:pPr>
            <a:r>
              <a:rPr lang="en-US" dirty="0" smtClean="0">
                <a:latin typeface="+mj-lt"/>
                <a:ea typeface="ＭＳ Ｐゴシック" charset="0"/>
                <a:cs typeface="ＭＳ Ｐゴシック" charset="0"/>
              </a:rPr>
              <a:t>Observation/Emission probabilities -- p(</a:t>
            </a:r>
            <a:r>
              <a:rPr lang="en-US" dirty="0" err="1" smtClean="0">
                <a:latin typeface="+mj-lt"/>
                <a:ea typeface="ＭＳ Ｐゴシック" charset="0"/>
                <a:cs typeface="ＭＳ Ｐゴシック" charset="0"/>
              </a:rPr>
              <a:t>w</a:t>
            </a:r>
            <a:r>
              <a:rPr lang="en-US" baseline="-25000" dirty="0" err="1" smtClean="0">
                <a:latin typeface="+mj-lt"/>
                <a:ea typeface="ＭＳ Ｐゴシック" charset="0"/>
                <a:cs typeface="ＭＳ Ｐゴシック" charset="0"/>
              </a:rPr>
              <a:t>i</a:t>
            </a:r>
            <a:r>
              <a:rPr lang="en-US" dirty="0" err="1" smtClean="0">
                <a:latin typeface="+mj-lt"/>
                <a:ea typeface="ＭＳ Ｐゴシック" charset="0"/>
                <a:cs typeface="ＭＳ Ｐゴシック" charset="0"/>
              </a:rPr>
              <a:t>|t</a:t>
            </a:r>
            <a:r>
              <a:rPr lang="en-US" baseline="-25000" dirty="0" err="1" smtClean="0">
                <a:latin typeface="+mj-lt"/>
                <a:ea typeface="ＭＳ Ｐゴシック" charset="0"/>
                <a:cs typeface="ＭＳ Ｐゴシック" charset="0"/>
              </a:rPr>
              <a:t>i</a:t>
            </a:r>
            <a:r>
              <a:rPr lang="en-US" dirty="0" smtClean="0">
                <a:latin typeface="+mj-lt"/>
                <a:ea typeface="ＭＳ Ｐゴシック" charset="0"/>
                <a:cs typeface="ＭＳ Ｐゴシック" charset="0"/>
              </a:rPr>
              <a:t>)</a:t>
            </a:r>
          </a:p>
          <a:p>
            <a:pPr lvl="1" indent="-342900"/>
            <a:r>
              <a:rPr lang="en-US" sz="3200" dirty="0" smtClean="0">
                <a:latin typeface="+mj-lt"/>
              </a:rPr>
              <a:t>Probabilities of observing various values at a given state</a:t>
            </a:r>
            <a:endParaRPr lang="en-US" sz="3200" dirty="0">
              <a:latin typeface="+mj-lt"/>
            </a:endParaRPr>
          </a:p>
        </p:txBody>
      </p:sp>
      <p:pic>
        <p:nvPicPr>
          <p:cNvPr id="41990" name="Picture 4" descr="ta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908" y="2514600"/>
            <a:ext cx="29718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tag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403" y="5122398"/>
            <a:ext cx="2802193" cy="973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616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ea typeface="ＭＳ Ｐゴシック" charset="0"/>
                <a:cs typeface="ＭＳ Ｐゴシック" charset="0"/>
              </a:rPr>
              <a:t>Two Kinds of Probabilities</a:t>
            </a:r>
          </a:p>
        </p:txBody>
      </p:sp>
      <p:sp>
        <p:nvSpPr>
          <p:cNvPr id="41989" name="Rectangle 3"/>
          <p:cNvSpPr>
            <a:spLocks noGrp="1" noChangeArrowheads="1"/>
          </p:cNvSpPr>
          <p:nvPr>
            <p:ph type="body" idx="1"/>
          </p:nvPr>
        </p:nvSpPr>
        <p:spPr>
          <a:xfrm>
            <a:off x="381000" y="1295400"/>
            <a:ext cx="8763000" cy="5029200"/>
          </a:xfrm>
        </p:spPr>
        <p:txBody>
          <a:bodyPr/>
          <a:lstStyle/>
          <a:p>
            <a:pPr marL="457200" indent="-457200">
              <a:buFont typeface="+mj-lt"/>
              <a:buAutoNum type="arabicPeriod"/>
            </a:pPr>
            <a:r>
              <a:rPr lang="en-US" b="1" dirty="0">
                <a:latin typeface="Tahoma" charset="0"/>
                <a:ea typeface="ＭＳ Ｐゴシック" charset="0"/>
                <a:cs typeface="ＭＳ Ｐゴシック" charset="0"/>
              </a:rPr>
              <a:t>Tag transition </a:t>
            </a:r>
            <a:r>
              <a:rPr lang="en-US" dirty="0">
                <a:latin typeface="Tahoma" charset="0"/>
                <a:ea typeface="ＭＳ Ｐゴシック" charset="0"/>
                <a:cs typeface="ＭＳ Ｐゴシック" charset="0"/>
              </a:rPr>
              <a:t>probabilities </a:t>
            </a:r>
            <a:r>
              <a:rPr lang="en-US" dirty="0" smtClean="0">
                <a:latin typeface="Tahoma" charset="0"/>
                <a:ea typeface="ＭＳ Ｐゴシック" charset="0"/>
                <a:cs typeface="ＭＳ Ｐゴシック" charset="0"/>
              </a:rPr>
              <a:t>-- p(t</a:t>
            </a:r>
            <a:r>
              <a:rPr lang="en-US" baseline="-25000" dirty="0" smtClean="0">
                <a:latin typeface="Tahoma" charset="0"/>
                <a:ea typeface="ＭＳ Ｐゴシック" charset="0"/>
                <a:cs typeface="ＭＳ Ｐゴシック" charset="0"/>
              </a:rPr>
              <a:t>i</a:t>
            </a:r>
            <a:r>
              <a:rPr lang="en-US" dirty="0" smtClean="0">
                <a:latin typeface="Tahoma" charset="0"/>
                <a:ea typeface="ＭＳ Ｐゴシック" charset="0"/>
                <a:cs typeface="ＭＳ Ｐゴシック" charset="0"/>
              </a:rPr>
              <a:t>|t</a:t>
            </a:r>
            <a:r>
              <a:rPr lang="en-US" baseline="-25000" dirty="0" smtClean="0">
                <a:latin typeface="Tahoma" charset="0"/>
                <a:ea typeface="ＭＳ Ｐゴシック" charset="0"/>
                <a:cs typeface="ＭＳ Ｐゴシック" charset="0"/>
              </a:rPr>
              <a:t>i-1</a:t>
            </a:r>
            <a:r>
              <a:rPr lang="en-US" dirty="0">
                <a:latin typeface="Tahoma" charset="0"/>
                <a:ea typeface="ＭＳ Ｐゴシック" charset="0"/>
                <a:cs typeface="ＭＳ Ｐゴシック" charset="0"/>
              </a:rPr>
              <a:t>)</a:t>
            </a:r>
          </a:p>
          <a:p>
            <a:pPr lvl="1"/>
            <a:r>
              <a:rPr lang="en-US" dirty="0">
                <a:latin typeface="Tahoma" charset="0"/>
              </a:rPr>
              <a:t>Determiners likely to precede </a:t>
            </a:r>
            <a:r>
              <a:rPr lang="en-US" dirty="0" err="1">
                <a:latin typeface="Tahoma" charset="0"/>
              </a:rPr>
              <a:t>adjs</a:t>
            </a:r>
            <a:r>
              <a:rPr lang="en-US" dirty="0">
                <a:latin typeface="Tahoma" charset="0"/>
              </a:rPr>
              <a:t> and nouns</a:t>
            </a:r>
          </a:p>
          <a:p>
            <a:pPr lvl="2">
              <a:lnSpc>
                <a:spcPct val="90000"/>
              </a:lnSpc>
            </a:pPr>
            <a:r>
              <a:rPr lang="en-US" dirty="0">
                <a:latin typeface="Tahoma" charset="0"/>
                <a:ea typeface="ＭＳ Ｐゴシック" charset="0"/>
              </a:rPr>
              <a:t>That/DT flight/NN</a:t>
            </a:r>
          </a:p>
          <a:p>
            <a:pPr lvl="2">
              <a:lnSpc>
                <a:spcPct val="90000"/>
              </a:lnSpc>
            </a:pPr>
            <a:r>
              <a:rPr lang="en-US" dirty="0">
                <a:latin typeface="Tahoma" charset="0"/>
                <a:ea typeface="ＭＳ Ｐゴシック" charset="0"/>
              </a:rPr>
              <a:t>The/DT yellow/JJ hat/NN</a:t>
            </a:r>
          </a:p>
          <a:p>
            <a:pPr lvl="2"/>
            <a:r>
              <a:rPr lang="en-US" dirty="0">
                <a:latin typeface="Tahoma" charset="0"/>
                <a:ea typeface="ＭＳ Ｐゴシック" charset="0"/>
              </a:rPr>
              <a:t>So we expect P(NN|DT) and P(JJ|DT) to be high</a:t>
            </a:r>
          </a:p>
          <a:p>
            <a:pPr lvl="1"/>
            <a:r>
              <a:rPr lang="en-US" dirty="0">
                <a:latin typeface="Tahoma" charset="0"/>
              </a:rPr>
              <a:t>Compute P(NN|DT) by counting in a labeled corpus:</a:t>
            </a:r>
            <a:endParaRPr lang="en-US" sz="2400" dirty="0">
              <a:latin typeface="Tahoma" charset="0"/>
            </a:endParaRPr>
          </a:p>
        </p:txBody>
      </p:sp>
      <p:pic>
        <p:nvPicPr>
          <p:cNvPr id="41990" name="Picture 4" descr="ta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294100"/>
            <a:ext cx="29718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5" descr="tag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089" y="5193506"/>
            <a:ext cx="64706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447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dirty="0" smtClean="0"/>
              <a:t>What is POS </a:t>
            </a:r>
            <a:r>
              <a:rPr lang="en-US" altLang="en-US" dirty="0"/>
              <a:t>Tagging</a:t>
            </a:r>
          </a:p>
        </p:txBody>
      </p:sp>
      <p:sp>
        <p:nvSpPr>
          <p:cNvPr id="84995" name="Rectangle 3"/>
          <p:cNvSpPr>
            <a:spLocks noGrp="1" noChangeArrowheads="1"/>
          </p:cNvSpPr>
          <p:nvPr>
            <p:ph idx="1"/>
          </p:nvPr>
        </p:nvSpPr>
        <p:spPr>
          <a:xfrm>
            <a:off x="457200" y="1371600"/>
            <a:ext cx="8229600" cy="2971800"/>
          </a:xfrm>
        </p:spPr>
        <p:txBody>
          <a:bodyPr/>
          <a:lstStyle/>
          <a:p>
            <a:r>
              <a:rPr lang="en-US" altLang="en-US" dirty="0">
                <a:latin typeface="Arial" panose="020B0604020202020204" pitchFamily="34" charset="0"/>
                <a:cs typeface="Arial" panose="020B0604020202020204" pitchFamily="34" charset="0"/>
              </a:rPr>
              <a:t>The process of assigning a part-of-speech or lexical class marker to each word in a sentence (and all sentences in a collection</a:t>
            </a:r>
            <a:r>
              <a:rPr lang="en-US" altLang="en-US" dirty="0" smtClean="0">
                <a:latin typeface="Arial" panose="020B0604020202020204" pitchFamily="34" charset="0"/>
                <a:cs typeface="Arial" panose="020B0604020202020204" pitchFamily="34" charset="0"/>
              </a:rPr>
              <a:t>).</a:t>
            </a:r>
          </a:p>
          <a:p>
            <a:endParaRPr lang="en-US" altLang="en-US" dirty="0">
              <a:latin typeface="Arial" panose="020B0604020202020204" pitchFamily="34" charset="0"/>
              <a:cs typeface="Arial" panose="020B0604020202020204" pitchFamily="34" charset="0"/>
            </a:endParaRPr>
          </a:p>
          <a:p>
            <a:pPr>
              <a:buFontTx/>
              <a:buNone/>
            </a:pPr>
            <a:endParaRPr lang="en-US" altLang="en-US" dirty="0">
              <a:latin typeface="Arial" panose="020B0604020202020204" pitchFamily="34" charset="0"/>
              <a:cs typeface="Arial" panose="020B0604020202020204" pitchFamily="34" charset="0"/>
            </a:endParaRPr>
          </a:p>
          <a:p>
            <a:endParaRPr lang="en-US" altLang="en-US" sz="20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066800" y="3962400"/>
            <a:ext cx="6505575" cy="1885950"/>
          </a:xfrm>
          <a:prstGeom prst="rect">
            <a:avLst/>
          </a:prstGeom>
        </p:spPr>
      </p:pic>
    </p:spTree>
    <p:extLst>
      <p:ext uri="{BB962C8B-B14F-4D97-AF65-F5344CB8AC3E}">
        <p14:creationId xmlns:p14="http://schemas.microsoft.com/office/powerpoint/2010/main" val="9035185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ea typeface="ＭＳ Ｐゴシック" charset="0"/>
                <a:cs typeface="ＭＳ Ｐゴシック" charset="0"/>
              </a:rPr>
              <a:t>Two Kinds of Probabilities</a:t>
            </a:r>
          </a:p>
        </p:txBody>
      </p:sp>
      <p:sp>
        <p:nvSpPr>
          <p:cNvPr id="44037" name="Rectangle 3"/>
          <p:cNvSpPr>
            <a:spLocks noGrp="1" noChangeArrowheads="1"/>
          </p:cNvSpPr>
          <p:nvPr>
            <p:ph type="body" idx="1"/>
          </p:nvPr>
        </p:nvSpPr>
        <p:spPr>
          <a:xfrm>
            <a:off x="442452" y="1371600"/>
            <a:ext cx="8320548" cy="4724400"/>
          </a:xfrm>
        </p:spPr>
        <p:txBody>
          <a:bodyPr/>
          <a:lstStyle/>
          <a:p>
            <a:pPr marL="457200" indent="-457200">
              <a:buFont typeface="+mj-lt"/>
              <a:buAutoNum type="arabicPeriod" startAt="2"/>
            </a:pPr>
            <a:r>
              <a:rPr lang="en-US" b="1" dirty="0">
                <a:latin typeface="Tahoma" charset="0"/>
                <a:ea typeface="ＭＳ Ｐゴシック" charset="0"/>
                <a:cs typeface="ＭＳ Ｐゴシック" charset="0"/>
              </a:rPr>
              <a:t>Word </a:t>
            </a:r>
            <a:r>
              <a:rPr lang="en-US" b="1" dirty="0" smtClean="0">
                <a:latin typeface="Tahoma" charset="0"/>
                <a:ea typeface="ＭＳ Ｐゴシック" charset="0"/>
                <a:cs typeface="ＭＳ Ｐゴシック" charset="0"/>
              </a:rPr>
              <a:t>likelihood/emission </a:t>
            </a:r>
            <a:r>
              <a:rPr lang="en-US" dirty="0">
                <a:latin typeface="Tahoma" charset="0"/>
                <a:ea typeface="ＭＳ Ｐゴシック" charset="0"/>
                <a:cs typeface="ＭＳ Ｐゴシック" charset="0"/>
              </a:rPr>
              <a:t>probabilities p(</a:t>
            </a:r>
            <a:r>
              <a:rPr lang="en-US" dirty="0" err="1">
                <a:latin typeface="Tahoma" charset="0"/>
                <a:ea typeface="ＭＳ Ｐゴシック" charset="0"/>
                <a:cs typeface="ＭＳ Ｐゴシック" charset="0"/>
              </a:rPr>
              <a:t>w</a:t>
            </a:r>
            <a:r>
              <a:rPr lang="en-US" baseline="-25000" dirty="0" err="1">
                <a:latin typeface="Tahoma" charset="0"/>
                <a:ea typeface="ＭＳ Ｐゴシック" charset="0"/>
                <a:cs typeface="ＭＳ Ｐゴシック" charset="0"/>
              </a:rPr>
              <a:t>i</a:t>
            </a:r>
            <a:r>
              <a:rPr lang="en-US" dirty="0" err="1">
                <a:latin typeface="Tahoma" charset="0"/>
                <a:ea typeface="ＭＳ Ｐゴシック" charset="0"/>
                <a:cs typeface="ＭＳ Ｐゴシック" charset="0"/>
              </a:rPr>
              <a:t>|t</a:t>
            </a:r>
            <a:r>
              <a:rPr lang="en-US" baseline="-25000" dirty="0" err="1">
                <a:latin typeface="Tahoma" charset="0"/>
                <a:ea typeface="ＭＳ Ｐゴシック" charset="0"/>
                <a:cs typeface="ＭＳ Ｐゴシック" charset="0"/>
              </a:rPr>
              <a:t>i</a:t>
            </a:r>
            <a:r>
              <a:rPr lang="en-US" dirty="0">
                <a:latin typeface="Tahoma" charset="0"/>
                <a:ea typeface="ＭＳ Ｐゴシック" charset="0"/>
                <a:cs typeface="ＭＳ Ｐゴシック" charset="0"/>
              </a:rPr>
              <a:t>)</a:t>
            </a:r>
          </a:p>
          <a:p>
            <a:pPr lvl="1"/>
            <a:r>
              <a:rPr lang="en-US" dirty="0">
                <a:latin typeface="Tahoma" charset="0"/>
              </a:rPr>
              <a:t>VBZ (3sg Pres Verb) likely to be </a:t>
            </a:r>
            <a:r>
              <a:rPr lang="ja-JP" altLang="en-US" dirty="0">
                <a:latin typeface="Tahoma" charset="0"/>
              </a:rPr>
              <a:t>“</a:t>
            </a:r>
            <a:r>
              <a:rPr lang="en-US" altLang="ja-JP" dirty="0">
                <a:latin typeface="Tahoma" charset="0"/>
              </a:rPr>
              <a:t>is</a:t>
            </a:r>
            <a:r>
              <a:rPr lang="ja-JP" altLang="en-US" dirty="0">
                <a:latin typeface="Tahoma" charset="0"/>
              </a:rPr>
              <a:t>”</a:t>
            </a:r>
            <a:endParaRPr lang="en-US" altLang="ja-JP" dirty="0">
              <a:latin typeface="Tahoma" charset="0"/>
            </a:endParaRPr>
          </a:p>
          <a:p>
            <a:pPr lvl="1"/>
            <a:r>
              <a:rPr lang="en-US" dirty="0">
                <a:latin typeface="Tahoma" charset="0"/>
              </a:rPr>
              <a:t>Compute P(</a:t>
            </a:r>
            <a:r>
              <a:rPr lang="en-US" dirty="0" err="1">
                <a:latin typeface="Tahoma" charset="0"/>
              </a:rPr>
              <a:t>is|VBZ</a:t>
            </a:r>
            <a:r>
              <a:rPr lang="en-US" dirty="0">
                <a:latin typeface="Tahoma" charset="0"/>
              </a:rPr>
              <a:t>) by counting in a labeled corpus:</a:t>
            </a:r>
          </a:p>
        </p:txBody>
      </p:sp>
      <p:pic>
        <p:nvPicPr>
          <p:cNvPr id="44038" name="Picture 4" descr="tag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799634"/>
            <a:ext cx="2802193" cy="973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descr="tag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844" y="5001836"/>
            <a:ext cx="6855337" cy="96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7627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a:xfrm>
            <a:off x="198120" y="272415"/>
            <a:ext cx="8153400" cy="438150"/>
          </a:xfrm>
        </p:spPr>
        <p:txBody>
          <a:bodyPr>
            <a:normAutofit fontScale="90000"/>
          </a:bodyPr>
          <a:lstStyle/>
          <a:p>
            <a:r>
              <a:rPr lang="en-US"/>
              <a:t>Sample Probabilities</a:t>
            </a:r>
          </a:p>
        </p:txBody>
      </p:sp>
      <p:sp>
        <p:nvSpPr>
          <p:cNvPr id="1239043" name="Rectangle 3"/>
          <p:cNvSpPr>
            <a:spLocks noGrp="1" noChangeArrowheads="1"/>
          </p:cNvSpPr>
          <p:nvPr>
            <p:ph type="body" idx="1"/>
          </p:nvPr>
        </p:nvSpPr>
        <p:spPr>
          <a:xfrm>
            <a:off x="76200" y="1143000"/>
            <a:ext cx="6172200" cy="5334000"/>
          </a:xfrm>
        </p:spPr>
        <p:txBody>
          <a:bodyPr/>
          <a:lstStyle/>
          <a:p>
            <a:pPr marL="0" indent="0">
              <a:lnSpc>
                <a:spcPct val="100000"/>
              </a:lnSpc>
              <a:buNone/>
            </a:pPr>
            <a:r>
              <a:rPr lang="en-US" sz="2000" b="1" i="1" dirty="0" smtClean="0">
                <a:latin typeface="Times" charset="0"/>
              </a:rPr>
              <a:t>Bigram </a:t>
            </a:r>
            <a:r>
              <a:rPr lang="en-US" sz="2000" b="1" i="1" dirty="0">
                <a:latin typeface="Times" charset="0"/>
              </a:rPr>
              <a:t>Probabilities</a:t>
            </a:r>
          </a:p>
          <a:p>
            <a:pPr>
              <a:lnSpc>
                <a:spcPct val="100000"/>
              </a:lnSpc>
            </a:pPr>
            <a:r>
              <a:rPr lang="en-US" sz="2000" dirty="0">
                <a:latin typeface="Times" charset="0"/>
              </a:rPr>
              <a:t>Bigram(</a:t>
            </a:r>
            <a:r>
              <a:rPr lang="en-US" sz="2000" dirty="0" err="1">
                <a:latin typeface="Times" charset="0"/>
              </a:rPr>
              <a:t>Ti</a:t>
            </a:r>
            <a:r>
              <a:rPr lang="en-US" sz="2000" dirty="0">
                <a:latin typeface="Times" charset="0"/>
              </a:rPr>
              <a:t>, </a:t>
            </a:r>
            <a:r>
              <a:rPr lang="en-US" sz="2000" dirty="0" err="1">
                <a:latin typeface="Times" charset="0"/>
              </a:rPr>
              <a:t>Tj</a:t>
            </a:r>
            <a:r>
              <a:rPr lang="en-US" sz="2000" dirty="0">
                <a:latin typeface="Times" charset="0"/>
              </a:rPr>
              <a:t>)    </a:t>
            </a:r>
            <a:r>
              <a:rPr lang="en-US" sz="2000" dirty="0" smtClean="0">
                <a:latin typeface="Times" charset="0"/>
              </a:rPr>
              <a:t>Count(</a:t>
            </a:r>
            <a:r>
              <a:rPr lang="en-US" sz="2000" dirty="0" err="1" smtClean="0">
                <a:latin typeface="Times" charset="0"/>
              </a:rPr>
              <a:t>i</a:t>
            </a:r>
            <a:r>
              <a:rPr lang="en-US" sz="2000" dirty="0">
                <a:latin typeface="Times" charset="0"/>
              </a:rPr>
              <a:t>, </a:t>
            </a:r>
            <a:r>
              <a:rPr lang="en-US" sz="2000" dirty="0" err="1">
                <a:latin typeface="Times" charset="0"/>
              </a:rPr>
              <a:t>i</a:t>
            </a:r>
            <a:r>
              <a:rPr lang="en-US" sz="2000" dirty="0">
                <a:latin typeface="Times" charset="0"/>
              </a:rPr>
              <a:t> + 1)   </a:t>
            </a:r>
            <a:r>
              <a:rPr lang="en-US" sz="2000" dirty="0" smtClean="0">
                <a:latin typeface="Times" charset="0"/>
              </a:rPr>
              <a:t>     </a:t>
            </a:r>
            <a:r>
              <a:rPr lang="en-US" sz="2000" dirty="0" err="1" smtClean="0">
                <a:latin typeface="Times" charset="0"/>
              </a:rPr>
              <a:t>Prob</a:t>
            </a:r>
            <a:r>
              <a:rPr lang="en-US" sz="2000" dirty="0" smtClean="0">
                <a:latin typeface="Times" charset="0"/>
              </a:rPr>
              <a:t>(</a:t>
            </a:r>
            <a:r>
              <a:rPr lang="en-US" sz="2000" dirty="0" err="1" smtClean="0">
                <a:latin typeface="Times" charset="0"/>
              </a:rPr>
              <a:t>Tj|Ti</a:t>
            </a:r>
            <a:r>
              <a:rPr lang="en-US" sz="2000" dirty="0">
                <a:latin typeface="Times" charset="0"/>
              </a:rPr>
              <a:t>) </a:t>
            </a:r>
          </a:p>
          <a:p>
            <a:pPr>
              <a:lnSpc>
                <a:spcPct val="100000"/>
              </a:lnSpc>
            </a:pPr>
            <a:r>
              <a:rPr lang="en-US" sz="2000" dirty="0" err="1">
                <a:latin typeface="Times" charset="0"/>
              </a:rPr>
              <a:t>φ,ART</a:t>
            </a:r>
            <a:r>
              <a:rPr lang="en-US" sz="2000" dirty="0">
                <a:latin typeface="Times" charset="0"/>
              </a:rPr>
              <a:t> 	</a:t>
            </a:r>
            <a:r>
              <a:rPr lang="en-US" sz="2000" dirty="0" smtClean="0">
                <a:latin typeface="Times" charset="0"/>
              </a:rPr>
              <a:t>	213 </a:t>
            </a:r>
            <a:r>
              <a:rPr lang="en-US" sz="2000" dirty="0">
                <a:latin typeface="Times" charset="0"/>
              </a:rPr>
              <a:t>	</a:t>
            </a:r>
            <a:r>
              <a:rPr lang="en-US" sz="2000" dirty="0" smtClean="0">
                <a:latin typeface="Times" charset="0"/>
              </a:rPr>
              <a:t>  .71 (213/300) </a:t>
            </a:r>
            <a:endParaRPr lang="en-US" sz="2000" dirty="0">
              <a:latin typeface="Times" charset="0"/>
            </a:endParaRPr>
          </a:p>
          <a:p>
            <a:pPr>
              <a:lnSpc>
                <a:spcPct val="100000"/>
              </a:lnSpc>
            </a:pPr>
            <a:r>
              <a:rPr lang="en-US" sz="2000" dirty="0" err="1">
                <a:latin typeface="Times" charset="0"/>
              </a:rPr>
              <a:t>φ,N</a:t>
            </a:r>
            <a:r>
              <a:rPr lang="en-US" sz="2000" dirty="0">
                <a:latin typeface="Times" charset="0"/>
              </a:rPr>
              <a:t> 		</a:t>
            </a:r>
            <a:r>
              <a:rPr lang="en-US" sz="2000" dirty="0" smtClean="0">
                <a:latin typeface="Times" charset="0"/>
              </a:rPr>
              <a:t>	87 </a:t>
            </a:r>
            <a:r>
              <a:rPr lang="en-US" sz="2000" dirty="0">
                <a:latin typeface="Times" charset="0"/>
              </a:rPr>
              <a:t>	 </a:t>
            </a:r>
            <a:r>
              <a:rPr lang="en-US" sz="2000" dirty="0" smtClean="0">
                <a:latin typeface="Times" charset="0"/>
              </a:rPr>
              <a:t> .</a:t>
            </a:r>
            <a:r>
              <a:rPr lang="en-US" sz="2000" dirty="0">
                <a:latin typeface="Times" charset="0"/>
              </a:rPr>
              <a:t>29 </a:t>
            </a:r>
            <a:r>
              <a:rPr lang="en-US" sz="2000" dirty="0" smtClean="0">
                <a:latin typeface="Times" charset="0"/>
              </a:rPr>
              <a:t>(87/300)</a:t>
            </a:r>
            <a:endParaRPr lang="en-US" sz="2000" dirty="0">
              <a:latin typeface="Times" charset="0"/>
            </a:endParaRPr>
          </a:p>
          <a:p>
            <a:pPr>
              <a:lnSpc>
                <a:spcPct val="100000"/>
              </a:lnSpc>
            </a:pPr>
            <a:r>
              <a:rPr lang="en-US" sz="2000" dirty="0" err="1">
                <a:latin typeface="Times" charset="0"/>
              </a:rPr>
              <a:t>φ,V</a:t>
            </a:r>
            <a:r>
              <a:rPr lang="en-US" sz="2000" dirty="0">
                <a:latin typeface="Times" charset="0"/>
              </a:rPr>
              <a:t> 		</a:t>
            </a:r>
            <a:r>
              <a:rPr lang="en-US" sz="2000" dirty="0" smtClean="0">
                <a:latin typeface="Times" charset="0"/>
              </a:rPr>
              <a:t>	10 </a:t>
            </a:r>
            <a:r>
              <a:rPr lang="en-US" sz="2000" dirty="0">
                <a:latin typeface="Times" charset="0"/>
              </a:rPr>
              <a:t>	</a:t>
            </a:r>
            <a:r>
              <a:rPr lang="en-US" sz="2000" dirty="0" smtClean="0">
                <a:latin typeface="Times" charset="0"/>
              </a:rPr>
              <a:t>  .</a:t>
            </a:r>
            <a:r>
              <a:rPr lang="en-US" sz="2000" dirty="0">
                <a:latin typeface="Times" charset="0"/>
              </a:rPr>
              <a:t>03 </a:t>
            </a:r>
            <a:r>
              <a:rPr lang="en-US" sz="2000" dirty="0" smtClean="0">
                <a:latin typeface="Times" charset="0"/>
              </a:rPr>
              <a:t>(10/300)</a:t>
            </a:r>
            <a:endParaRPr lang="en-US" sz="2000" dirty="0">
              <a:latin typeface="Times" charset="0"/>
            </a:endParaRPr>
          </a:p>
          <a:p>
            <a:pPr>
              <a:lnSpc>
                <a:spcPct val="100000"/>
              </a:lnSpc>
            </a:pPr>
            <a:r>
              <a:rPr lang="en-US" sz="2000" dirty="0">
                <a:latin typeface="Times" charset="0"/>
              </a:rPr>
              <a:t>ART,N 		633 	</a:t>
            </a:r>
            <a:r>
              <a:rPr lang="en-US" sz="2000" dirty="0" smtClean="0">
                <a:latin typeface="Times" charset="0"/>
              </a:rPr>
              <a:t>  1 </a:t>
            </a:r>
            <a:endParaRPr lang="en-US" sz="2000" dirty="0">
              <a:latin typeface="Times" charset="0"/>
            </a:endParaRPr>
          </a:p>
          <a:p>
            <a:pPr>
              <a:lnSpc>
                <a:spcPct val="100000"/>
              </a:lnSpc>
            </a:pPr>
            <a:r>
              <a:rPr lang="en-US" sz="2000" dirty="0">
                <a:latin typeface="Times" charset="0"/>
              </a:rPr>
              <a:t>N,V 		</a:t>
            </a:r>
            <a:r>
              <a:rPr lang="en-US" sz="2000" dirty="0" smtClean="0">
                <a:latin typeface="Times" charset="0"/>
              </a:rPr>
              <a:t>	358 </a:t>
            </a:r>
            <a:r>
              <a:rPr lang="en-US" sz="2000" dirty="0">
                <a:latin typeface="Times" charset="0"/>
              </a:rPr>
              <a:t>	</a:t>
            </a:r>
            <a:r>
              <a:rPr lang="en-US" sz="2000" dirty="0" smtClean="0">
                <a:latin typeface="Times" charset="0"/>
              </a:rPr>
              <a:t>  .</a:t>
            </a:r>
            <a:r>
              <a:rPr lang="en-US" sz="2000" dirty="0">
                <a:latin typeface="Times" charset="0"/>
              </a:rPr>
              <a:t>32 </a:t>
            </a:r>
          </a:p>
          <a:p>
            <a:pPr>
              <a:lnSpc>
                <a:spcPct val="100000"/>
              </a:lnSpc>
            </a:pPr>
            <a:r>
              <a:rPr lang="en-US" sz="2000" dirty="0">
                <a:latin typeface="Times" charset="0"/>
              </a:rPr>
              <a:t>N,N 		</a:t>
            </a:r>
            <a:r>
              <a:rPr lang="en-US" sz="2000" dirty="0" smtClean="0">
                <a:latin typeface="Times" charset="0"/>
              </a:rPr>
              <a:t>	108 </a:t>
            </a:r>
            <a:r>
              <a:rPr lang="en-US" sz="2000" dirty="0">
                <a:latin typeface="Times" charset="0"/>
              </a:rPr>
              <a:t>	</a:t>
            </a:r>
            <a:r>
              <a:rPr lang="en-US" sz="2000" dirty="0" smtClean="0">
                <a:latin typeface="Times" charset="0"/>
              </a:rPr>
              <a:t> .10 </a:t>
            </a:r>
            <a:endParaRPr lang="en-US" sz="2000" dirty="0">
              <a:latin typeface="Times" charset="0"/>
            </a:endParaRPr>
          </a:p>
          <a:p>
            <a:pPr>
              <a:lnSpc>
                <a:spcPct val="100000"/>
              </a:lnSpc>
            </a:pPr>
            <a:r>
              <a:rPr lang="en-US" sz="2000" dirty="0">
                <a:latin typeface="Times" charset="0"/>
              </a:rPr>
              <a:t>N,P 		</a:t>
            </a:r>
            <a:r>
              <a:rPr lang="en-US" sz="2000" dirty="0" smtClean="0">
                <a:latin typeface="Times" charset="0"/>
              </a:rPr>
              <a:t>	366 </a:t>
            </a:r>
            <a:r>
              <a:rPr lang="en-US" sz="2000" dirty="0">
                <a:latin typeface="Times" charset="0"/>
              </a:rPr>
              <a:t>	</a:t>
            </a:r>
            <a:r>
              <a:rPr lang="en-US" sz="2000" dirty="0" smtClean="0">
                <a:latin typeface="Times" charset="0"/>
              </a:rPr>
              <a:t> .</a:t>
            </a:r>
            <a:r>
              <a:rPr lang="en-US" sz="2000" dirty="0">
                <a:latin typeface="Times" charset="0"/>
              </a:rPr>
              <a:t>33 </a:t>
            </a:r>
          </a:p>
          <a:p>
            <a:pPr>
              <a:lnSpc>
                <a:spcPct val="100000"/>
              </a:lnSpc>
            </a:pPr>
            <a:r>
              <a:rPr lang="en-US" sz="2000" dirty="0">
                <a:latin typeface="Times" charset="0"/>
              </a:rPr>
              <a:t>V,N 		</a:t>
            </a:r>
            <a:r>
              <a:rPr lang="en-US" sz="2000" dirty="0" smtClean="0">
                <a:latin typeface="Times" charset="0"/>
              </a:rPr>
              <a:t>	134 </a:t>
            </a:r>
            <a:r>
              <a:rPr lang="en-US" sz="2000" dirty="0">
                <a:latin typeface="Times" charset="0"/>
              </a:rPr>
              <a:t>	</a:t>
            </a:r>
            <a:r>
              <a:rPr lang="en-US" sz="2000" dirty="0" smtClean="0">
                <a:latin typeface="Times" charset="0"/>
              </a:rPr>
              <a:t>.</a:t>
            </a:r>
            <a:r>
              <a:rPr lang="en-US" sz="2000" dirty="0">
                <a:latin typeface="Times" charset="0"/>
              </a:rPr>
              <a:t>37 </a:t>
            </a:r>
          </a:p>
          <a:p>
            <a:pPr>
              <a:lnSpc>
                <a:spcPct val="100000"/>
              </a:lnSpc>
            </a:pPr>
            <a:r>
              <a:rPr lang="en-US" sz="2000" dirty="0">
                <a:latin typeface="Times" charset="0"/>
              </a:rPr>
              <a:t>V,P		</a:t>
            </a:r>
            <a:r>
              <a:rPr lang="en-US" sz="2000" dirty="0" smtClean="0">
                <a:latin typeface="Times" charset="0"/>
              </a:rPr>
              <a:t>	150</a:t>
            </a:r>
            <a:r>
              <a:rPr lang="en-US" sz="2000" dirty="0">
                <a:latin typeface="Times" charset="0"/>
              </a:rPr>
              <a:t>	</a:t>
            </a:r>
            <a:r>
              <a:rPr lang="en-US" sz="2000" dirty="0" smtClean="0">
                <a:latin typeface="Times" charset="0"/>
              </a:rPr>
              <a:t>.</a:t>
            </a:r>
            <a:r>
              <a:rPr lang="en-US" sz="2000" dirty="0">
                <a:latin typeface="Times" charset="0"/>
              </a:rPr>
              <a:t>42</a:t>
            </a:r>
          </a:p>
          <a:p>
            <a:pPr>
              <a:lnSpc>
                <a:spcPct val="100000"/>
              </a:lnSpc>
            </a:pPr>
            <a:r>
              <a:rPr lang="en-US" sz="2000" dirty="0">
                <a:latin typeface="Times" charset="0"/>
              </a:rPr>
              <a:t>V,ART 		194 	</a:t>
            </a:r>
            <a:r>
              <a:rPr lang="en-US" sz="2000" dirty="0" smtClean="0">
                <a:latin typeface="Times" charset="0"/>
              </a:rPr>
              <a:t>.</a:t>
            </a:r>
            <a:r>
              <a:rPr lang="en-US" sz="2000" dirty="0">
                <a:latin typeface="Times" charset="0"/>
              </a:rPr>
              <a:t>54 </a:t>
            </a:r>
          </a:p>
          <a:p>
            <a:pPr>
              <a:lnSpc>
                <a:spcPct val="100000"/>
              </a:lnSpc>
            </a:pPr>
            <a:r>
              <a:rPr lang="en-US" sz="2000" dirty="0">
                <a:latin typeface="Times" charset="0"/>
              </a:rPr>
              <a:t>P,ART 		226 	</a:t>
            </a:r>
            <a:r>
              <a:rPr lang="en-US" sz="2000" dirty="0" smtClean="0">
                <a:latin typeface="Times" charset="0"/>
              </a:rPr>
              <a:t>.62 </a:t>
            </a:r>
            <a:endParaRPr lang="en-US" sz="2000" dirty="0">
              <a:latin typeface="Times" charset="0"/>
            </a:endParaRPr>
          </a:p>
          <a:p>
            <a:pPr>
              <a:lnSpc>
                <a:spcPct val="100000"/>
              </a:lnSpc>
            </a:pPr>
            <a:r>
              <a:rPr lang="en-US" sz="2000" dirty="0">
                <a:latin typeface="Times" charset="0"/>
              </a:rPr>
              <a:t>P,N 		</a:t>
            </a:r>
            <a:r>
              <a:rPr lang="en-US" sz="2000" dirty="0" smtClean="0">
                <a:latin typeface="Times" charset="0"/>
              </a:rPr>
              <a:t>	140 </a:t>
            </a:r>
            <a:r>
              <a:rPr lang="en-US" sz="2000" dirty="0">
                <a:latin typeface="Times" charset="0"/>
              </a:rPr>
              <a:t>	</a:t>
            </a:r>
            <a:r>
              <a:rPr lang="en-US" sz="2000" dirty="0" smtClean="0">
                <a:latin typeface="Times" charset="0"/>
              </a:rPr>
              <a:t>.</a:t>
            </a:r>
            <a:r>
              <a:rPr lang="en-US" sz="2000" dirty="0">
                <a:latin typeface="Times" charset="0"/>
              </a:rPr>
              <a:t>38</a:t>
            </a:r>
          </a:p>
          <a:p>
            <a:pPr>
              <a:lnSpc>
                <a:spcPct val="100000"/>
              </a:lnSpc>
            </a:pPr>
            <a:r>
              <a:rPr lang="en-US" sz="2000" dirty="0" smtClean="0">
                <a:latin typeface="Times" charset="0"/>
              </a:rPr>
              <a:t>V,V</a:t>
            </a:r>
            <a:r>
              <a:rPr lang="en-US" sz="2000" dirty="0">
                <a:latin typeface="Times" charset="0"/>
              </a:rPr>
              <a:t>		</a:t>
            </a:r>
            <a:r>
              <a:rPr lang="en-US" sz="2000" dirty="0" smtClean="0">
                <a:latin typeface="Times" charset="0"/>
              </a:rPr>
              <a:t>	30</a:t>
            </a:r>
            <a:r>
              <a:rPr lang="en-US" sz="2000" dirty="0">
                <a:latin typeface="Times" charset="0"/>
              </a:rPr>
              <a:t>	</a:t>
            </a:r>
            <a:r>
              <a:rPr lang="en-US" sz="2000" dirty="0" smtClean="0">
                <a:latin typeface="Times" charset="0"/>
              </a:rPr>
              <a:t>.</a:t>
            </a:r>
            <a:r>
              <a:rPr lang="en-US" sz="2000" dirty="0">
                <a:latin typeface="Times" charset="0"/>
              </a:rPr>
              <a:t>08</a:t>
            </a:r>
          </a:p>
        </p:txBody>
      </p:sp>
      <p:sp>
        <p:nvSpPr>
          <p:cNvPr id="2" name="TextBox 1"/>
          <p:cNvSpPr txBox="1"/>
          <p:nvPr/>
        </p:nvSpPr>
        <p:spPr>
          <a:xfrm>
            <a:off x="6248400" y="1447800"/>
            <a:ext cx="2819400" cy="1015663"/>
          </a:xfrm>
          <a:prstGeom prst="rect">
            <a:avLst/>
          </a:prstGeom>
          <a:noFill/>
        </p:spPr>
        <p:txBody>
          <a:bodyPr wrap="square" rtlCol="0">
            <a:spAutoFit/>
          </a:bodyPr>
          <a:lstStyle/>
          <a:p>
            <a:pPr marL="0" indent="0">
              <a:lnSpc>
                <a:spcPct val="100000"/>
              </a:lnSpc>
              <a:buNone/>
            </a:pPr>
            <a:r>
              <a:rPr lang="en-US" sz="2000" b="1" i="1" dirty="0">
                <a:latin typeface="Times" charset="0"/>
              </a:rPr>
              <a:t>Tag Frequencies </a:t>
            </a:r>
          </a:p>
          <a:p>
            <a:pPr marL="0" indent="0">
              <a:lnSpc>
                <a:spcPct val="100000"/>
              </a:lnSpc>
              <a:buNone/>
            </a:pPr>
            <a:r>
              <a:rPr lang="en-US" sz="2000" dirty="0">
                <a:latin typeface="Times" charset="0"/>
              </a:rPr>
              <a:t>Φ     ART  N      V     P   </a:t>
            </a:r>
          </a:p>
          <a:p>
            <a:pPr marL="0" indent="0">
              <a:lnSpc>
                <a:spcPct val="100000"/>
              </a:lnSpc>
              <a:buNone/>
            </a:pPr>
            <a:r>
              <a:rPr lang="en-US" sz="2000" dirty="0">
                <a:latin typeface="Times" charset="0"/>
              </a:rPr>
              <a:t>300  633   1102  358  366</a:t>
            </a:r>
          </a:p>
        </p:txBody>
      </p:sp>
    </p:spTree>
    <p:extLst>
      <p:ext uri="{BB962C8B-B14F-4D97-AF65-F5344CB8AC3E}">
        <p14:creationId xmlns:p14="http://schemas.microsoft.com/office/powerpoint/2010/main" val="2631937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normAutofit fontScale="90000"/>
          </a:bodyPr>
          <a:lstStyle/>
          <a:p>
            <a:r>
              <a:rPr lang="en-US"/>
              <a:t>Sample Lexical Generation Probabilities</a:t>
            </a:r>
          </a:p>
        </p:txBody>
      </p:sp>
      <p:sp>
        <p:nvSpPr>
          <p:cNvPr id="1240067" name="Rectangle 3"/>
          <p:cNvSpPr>
            <a:spLocks noGrp="1" noChangeArrowheads="1"/>
          </p:cNvSpPr>
          <p:nvPr>
            <p:ph type="body" idx="1"/>
          </p:nvPr>
        </p:nvSpPr>
        <p:spPr/>
        <p:txBody>
          <a:bodyPr/>
          <a:lstStyle/>
          <a:p>
            <a:r>
              <a:rPr lang="en-US">
                <a:latin typeface="Times" charset="0"/>
              </a:rPr>
              <a:t>P(an | ART)	.36</a:t>
            </a:r>
          </a:p>
          <a:p>
            <a:r>
              <a:rPr lang="en-US">
                <a:latin typeface="Times" charset="0"/>
              </a:rPr>
              <a:t>P(an | N)		.001</a:t>
            </a:r>
          </a:p>
          <a:p>
            <a:r>
              <a:rPr lang="en-US">
                <a:latin typeface="Times" charset="0"/>
              </a:rPr>
              <a:t>P(flies | N)	.025</a:t>
            </a:r>
          </a:p>
          <a:p>
            <a:r>
              <a:rPr lang="en-US">
                <a:latin typeface="Times" charset="0"/>
              </a:rPr>
              <a:t>P(flies | V)	.076</a:t>
            </a:r>
          </a:p>
          <a:p>
            <a:r>
              <a:rPr lang="en-US">
                <a:latin typeface="Times" charset="0"/>
              </a:rPr>
              <a:t>P(time | N)	.063</a:t>
            </a:r>
          </a:p>
          <a:p>
            <a:r>
              <a:rPr lang="en-US">
                <a:latin typeface="Times" charset="0"/>
              </a:rPr>
              <a:t>P(time | V)	.012</a:t>
            </a:r>
          </a:p>
          <a:p>
            <a:r>
              <a:rPr lang="en-US">
                <a:latin typeface="Times" charset="0"/>
              </a:rPr>
              <a:t>P(arrow | N)	.076</a:t>
            </a:r>
          </a:p>
          <a:p>
            <a:r>
              <a:rPr lang="en-US">
                <a:latin typeface="Times" charset="0"/>
              </a:rPr>
              <a:t>P(like | N)	.012</a:t>
            </a:r>
          </a:p>
          <a:p>
            <a:r>
              <a:rPr lang="en-US">
                <a:latin typeface="Times" charset="0"/>
              </a:rPr>
              <a:t>P(like | V)	.10</a:t>
            </a:r>
          </a:p>
          <a:p>
            <a:r>
              <a:rPr lang="en-US">
                <a:latin typeface="Times" charset="0"/>
              </a:rPr>
              <a:t>P(like | P)	.068</a:t>
            </a:r>
          </a:p>
          <a:p>
            <a:endParaRPr lang="en-US">
              <a:latin typeface="Times" charset="0"/>
            </a:endParaRPr>
          </a:p>
          <a:p>
            <a:r>
              <a:rPr lang="en-US">
                <a:latin typeface="Times" charset="0"/>
              </a:rPr>
              <a:t>Note: the probabilities for a given tag don</a:t>
            </a:r>
            <a:r>
              <a:rPr lang="ja-JP" altLang="en-US">
                <a:latin typeface="Georgia"/>
              </a:rPr>
              <a:t>’</a:t>
            </a:r>
            <a:r>
              <a:rPr lang="en-US">
                <a:latin typeface="Times" charset="0"/>
              </a:rPr>
              <a:t>t add up to 1, so this table must not be complete. These are just sample values</a:t>
            </a:r>
          </a:p>
        </p:txBody>
      </p:sp>
    </p:spTree>
    <p:extLst>
      <p:ext uri="{BB962C8B-B14F-4D97-AF65-F5344CB8AC3E}">
        <p14:creationId xmlns:p14="http://schemas.microsoft.com/office/powerpoint/2010/main" val="651135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Two types of stochastic POS tagging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smtClean="0"/>
              <a:t>Word frequency tagging </a:t>
            </a:r>
          </a:p>
          <a:p>
            <a:pPr>
              <a:buFont typeface="Arial" panose="020B0604020202020204" pitchFamily="34" charset="0"/>
              <a:buChar char="•"/>
            </a:pPr>
            <a:r>
              <a:rPr lang="en-US" dirty="0"/>
              <a:t>based on the probability that a word occurs with a particular tag.</a:t>
            </a:r>
            <a:endParaRPr lang="en-IN" dirty="0" smtClean="0"/>
          </a:p>
          <a:p>
            <a:pPr>
              <a:buFont typeface="Wingdings" panose="05000000000000000000" pitchFamily="2" charset="2"/>
              <a:buChar char="v"/>
            </a:pPr>
            <a:r>
              <a:rPr lang="en-IN" dirty="0" smtClean="0"/>
              <a:t>Tag sequence probabilities</a:t>
            </a:r>
          </a:p>
          <a:p>
            <a:pPr>
              <a:buFont typeface="Arial" panose="020B0604020202020204" pitchFamily="34" charset="0"/>
              <a:buChar char="•"/>
            </a:pPr>
            <a:r>
              <a:rPr lang="en-US" dirty="0"/>
              <a:t>calculates the probability of a given sequence of tags occurring.</a:t>
            </a:r>
            <a:endParaRPr lang="en-IN" dirty="0"/>
          </a:p>
        </p:txBody>
      </p:sp>
    </p:spTree>
    <p:extLst>
      <p:ext uri="{BB962C8B-B14F-4D97-AF65-F5344CB8AC3E}">
        <p14:creationId xmlns:p14="http://schemas.microsoft.com/office/powerpoint/2010/main" val="83929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226" name="Date Placeholder 3"/>
          <p:cNvSpPr txBox="1">
            <a:spLocks noGrp="1"/>
          </p:cNvSpPr>
          <p:nvPr/>
        </p:nvSpPr>
        <p:spPr bwMode="auto">
          <a:xfrm>
            <a:off x="6727825" y="6408738"/>
            <a:ext cx="1919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AB7360B-50EF-4DED-99AD-66506A138BC7}" type="datetime1">
              <a:rPr lang="en-US" altLang="en-US" sz="1000">
                <a:latin typeface="Arial" panose="020B0604020202020204" pitchFamily="34" charset="0"/>
              </a:rPr>
              <a:pPr eaLnBrk="1" hangingPunct="1"/>
              <a:t>9/21/2020</a:t>
            </a:fld>
            <a:endParaRPr lang="en-US" altLang="en-US" sz="1000">
              <a:latin typeface="Arial" panose="020B0604020202020204" pitchFamily="34" charset="0"/>
            </a:endParaRPr>
          </a:p>
        </p:txBody>
      </p:sp>
      <p:sp>
        <p:nvSpPr>
          <p:cNvPr id="308227" name="Slide Number Placeholder 5"/>
          <p:cNvSpPr txBox="1">
            <a:spLocks noGrp="1"/>
          </p:cNvSpPr>
          <p:nvPr/>
        </p:nvSpPr>
        <p:spPr bwMode="auto">
          <a:xfrm>
            <a:off x="8647113" y="6408738"/>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AF5369E4-1D69-4A89-9D22-A9C9B678269C}" type="slidenum">
              <a:rPr lang="en-US" altLang="en-US" sz="1000">
                <a:latin typeface="Arial" panose="020B0604020202020204" pitchFamily="34" charset="0"/>
              </a:rPr>
              <a:pPr algn="r" eaLnBrk="1" hangingPunct="1"/>
              <a:t>54</a:t>
            </a:fld>
            <a:endParaRPr lang="en-US" altLang="en-US" sz="1000">
              <a:latin typeface="Arial" panose="020B0604020202020204" pitchFamily="34" charset="0"/>
            </a:endParaRPr>
          </a:p>
        </p:txBody>
      </p:sp>
      <p:sp>
        <p:nvSpPr>
          <p:cNvPr id="308230" name="Rectangle 6"/>
          <p:cNvSpPr>
            <a:spLocks noGrp="1" noChangeArrowheads="1"/>
          </p:cNvSpPr>
          <p:nvPr>
            <p:ph type="title"/>
          </p:nvPr>
        </p:nvSpPr>
        <p:spPr/>
        <p:txBody>
          <a:bodyPr/>
          <a:lstStyle/>
          <a:p>
            <a:r>
              <a:rPr lang="en-US" altLang="en-US" dirty="0" smtClean="0"/>
              <a:t>Example1-Some </a:t>
            </a:r>
            <a:r>
              <a:rPr lang="en-US" altLang="en-US" dirty="0"/>
              <a:t>Data on  </a:t>
            </a:r>
            <a:r>
              <a:rPr lang="en-US" altLang="en-US" dirty="0">
                <a:solidFill>
                  <a:srgbClr val="FF0066"/>
                </a:solidFill>
              </a:rPr>
              <a:t>race</a:t>
            </a:r>
          </a:p>
        </p:txBody>
      </p:sp>
      <p:sp>
        <p:nvSpPr>
          <p:cNvPr id="838659" name="Rectangle 3"/>
          <p:cNvSpPr>
            <a:spLocks noGrp="1" noChangeArrowheads="1"/>
          </p:cNvSpPr>
          <p:nvPr>
            <p:ph type="body" idx="1"/>
          </p:nvPr>
        </p:nvSpPr>
        <p:spPr/>
        <p:txBody>
          <a:bodyPr/>
          <a:lstStyle/>
          <a:p>
            <a:pPr marL="365125" indent="-255588" eaLnBrk="1" hangingPunct="1">
              <a:lnSpc>
                <a:spcPct val="90000"/>
              </a:lnSpc>
            </a:pPr>
            <a:r>
              <a:rPr lang="en-US" altLang="en-US"/>
              <a:t>Secretariat/</a:t>
            </a:r>
            <a:r>
              <a:rPr lang="en-US" altLang="en-US">
                <a:solidFill>
                  <a:schemeClr val="accent2"/>
                </a:solidFill>
              </a:rPr>
              <a:t>NNP</a:t>
            </a:r>
            <a:r>
              <a:rPr lang="en-US" altLang="en-US"/>
              <a:t> is/</a:t>
            </a:r>
            <a:r>
              <a:rPr lang="en-US" altLang="en-US">
                <a:solidFill>
                  <a:schemeClr val="accent2"/>
                </a:solidFill>
              </a:rPr>
              <a:t>VBZ</a:t>
            </a:r>
            <a:r>
              <a:rPr lang="en-US" altLang="en-US"/>
              <a:t> expected/</a:t>
            </a:r>
            <a:r>
              <a:rPr lang="en-US" altLang="en-US">
                <a:solidFill>
                  <a:schemeClr val="accent2"/>
                </a:solidFill>
              </a:rPr>
              <a:t>VBN</a:t>
            </a:r>
            <a:r>
              <a:rPr lang="en-US" altLang="en-US"/>
              <a:t> to/</a:t>
            </a:r>
            <a:r>
              <a:rPr lang="en-US" altLang="en-US">
                <a:solidFill>
                  <a:schemeClr val="accent2"/>
                </a:solidFill>
              </a:rPr>
              <a:t>TO </a:t>
            </a:r>
            <a:r>
              <a:rPr lang="en-US" altLang="en-US" b="1">
                <a:solidFill>
                  <a:srgbClr val="FF0066"/>
                </a:solidFill>
              </a:rPr>
              <a:t>race</a:t>
            </a:r>
            <a:r>
              <a:rPr lang="en-US" altLang="en-US"/>
              <a:t>/</a:t>
            </a:r>
            <a:r>
              <a:rPr lang="en-US" altLang="en-US">
                <a:solidFill>
                  <a:schemeClr val="accent2"/>
                </a:solidFill>
              </a:rPr>
              <a:t>VB</a:t>
            </a:r>
            <a:r>
              <a:rPr lang="en-US" altLang="en-US"/>
              <a:t> tomorrow/</a:t>
            </a:r>
            <a:r>
              <a:rPr lang="en-US" altLang="en-US">
                <a:solidFill>
                  <a:schemeClr val="accent2"/>
                </a:solidFill>
              </a:rPr>
              <a:t>NR</a:t>
            </a:r>
            <a:endParaRPr lang="en-US" altLang="en-US"/>
          </a:p>
          <a:p>
            <a:pPr marL="365125" indent="-255588" eaLnBrk="1" hangingPunct="1">
              <a:lnSpc>
                <a:spcPct val="90000"/>
              </a:lnSpc>
            </a:pPr>
            <a:r>
              <a:rPr lang="en-US" altLang="en-US"/>
              <a:t>People/</a:t>
            </a:r>
            <a:r>
              <a:rPr lang="en-US" altLang="en-US">
                <a:solidFill>
                  <a:schemeClr val="accent2"/>
                </a:solidFill>
              </a:rPr>
              <a:t>NNS</a:t>
            </a:r>
            <a:r>
              <a:rPr lang="en-US" altLang="en-US"/>
              <a:t> continue/</a:t>
            </a:r>
            <a:r>
              <a:rPr lang="en-US" altLang="en-US">
                <a:solidFill>
                  <a:schemeClr val="accent2"/>
                </a:solidFill>
              </a:rPr>
              <a:t>VB</a:t>
            </a:r>
            <a:r>
              <a:rPr lang="en-US" altLang="en-US"/>
              <a:t> to/</a:t>
            </a:r>
            <a:r>
              <a:rPr lang="en-US" altLang="en-US">
                <a:solidFill>
                  <a:schemeClr val="accent2"/>
                </a:solidFill>
              </a:rPr>
              <a:t>TO</a:t>
            </a:r>
            <a:r>
              <a:rPr lang="en-US" altLang="en-US"/>
              <a:t> inquire/</a:t>
            </a:r>
            <a:r>
              <a:rPr lang="en-US" altLang="en-US">
                <a:solidFill>
                  <a:schemeClr val="accent2"/>
                </a:solidFill>
              </a:rPr>
              <a:t>VB</a:t>
            </a:r>
            <a:r>
              <a:rPr lang="en-US" altLang="en-US"/>
              <a:t> the/</a:t>
            </a:r>
            <a:r>
              <a:rPr lang="en-US" altLang="en-US">
                <a:solidFill>
                  <a:schemeClr val="accent2"/>
                </a:solidFill>
              </a:rPr>
              <a:t>DT</a:t>
            </a:r>
            <a:r>
              <a:rPr lang="en-US" altLang="en-US"/>
              <a:t> reason/</a:t>
            </a:r>
            <a:r>
              <a:rPr lang="en-US" altLang="en-US">
                <a:solidFill>
                  <a:schemeClr val="accent2"/>
                </a:solidFill>
              </a:rPr>
              <a:t>NN</a:t>
            </a:r>
            <a:r>
              <a:rPr lang="en-US" altLang="en-US"/>
              <a:t> for/</a:t>
            </a:r>
            <a:r>
              <a:rPr lang="en-US" altLang="en-US">
                <a:solidFill>
                  <a:schemeClr val="accent2"/>
                </a:solidFill>
              </a:rPr>
              <a:t>IN</a:t>
            </a:r>
            <a:r>
              <a:rPr lang="en-US" altLang="en-US"/>
              <a:t> the/</a:t>
            </a:r>
            <a:r>
              <a:rPr lang="en-US" altLang="en-US">
                <a:solidFill>
                  <a:schemeClr val="accent2"/>
                </a:solidFill>
              </a:rPr>
              <a:t>DT</a:t>
            </a:r>
            <a:r>
              <a:rPr lang="en-US" altLang="en-US"/>
              <a:t> </a:t>
            </a:r>
            <a:r>
              <a:rPr lang="en-US" altLang="en-US" b="1">
                <a:solidFill>
                  <a:srgbClr val="FF0066"/>
                </a:solidFill>
              </a:rPr>
              <a:t>race</a:t>
            </a:r>
            <a:r>
              <a:rPr lang="en-US" altLang="en-US"/>
              <a:t>/</a:t>
            </a:r>
            <a:r>
              <a:rPr lang="en-US" altLang="en-US">
                <a:solidFill>
                  <a:schemeClr val="accent2"/>
                </a:solidFill>
              </a:rPr>
              <a:t>NN</a:t>
            </a:r>
            <a:r>
              <a:rPr lang="en-US" altLang="en-US"/>
              <a:t> for/</a:t>
            </a:r>
            <a:r>
              <a:rPr lang="en-US" altLang="en-US">
                <a:solidFill>
                  <a:schemeClr val="accent2"/>
                </a:solidFill>
              </a:rPr>
              <a:t>IN</a:t>
            </a:r>
            <a:r>
              <a:rPr lang="en-US" altLang="en-US"/>
              <a:t> outer/</a:t>
            </a:r>
            <a:r>
              <a:rPr lang="en-US" altLang="en-US">
                <a:solidFill>
                  <a:schemeClr val="accent2"/>
                </a:solidFill>
              </a:rPr>
              <a:t>JJ</a:t>
            </a:r>
            <a:r>
              <a:rPr lang="en-US" altLang="en-US"/>
              <a:t> space/</a:t>
            </a:r>
            <a:r>
              <a:rPr lang="en-US" altLang="en-US">
                <a:solidFill>
                  <a:schemeClr val="accent2"/>
                </a:solidFill>
              </a:rPr>
              <a:t>NN</a:t>
            </a:r>
          </a:p>
          <a:p>
            <a:pPr marL="365125" indent="-255588" eaLnBrk="1" hangingPunct="1">
              <a:lnSpc>
                <a:spcPct val="90000"/>
              </a:lnSpc>
            </a:pPr>
            <a:r>
              <a:rPr lang="en-US" altLang="en-US"/>
              <a:t>How do we pick the right tag for </a:t>
            </a:r>
            <a:r>
              <a:rPr lang="en-US" altLang="en-US">
                <a:solidFill>
                  <a:srgbClr val="FF0066"/>
                </a:solidFill>
              </a:rPr>
              <a:t>race</a:t>
            </a:r>
            <a:r>
              <a:rPr lang="en-US" altLang="en-US"/>
              <a:t> in new data?</a:t>
            </a:r>
          </a:p>
          <a:p>
            <a:pPr marL="365125" indent="-255588" eaLnBrk="1" hangingPunct="1">
              <a:lnSpc>
                <a:spcPct val="90000"/>
              </a:lnSpc>
            </a:pPr>
            <a:endParaRPr lang="en-US" altLang="en-US"/>
          </a:p>
          <a:p>
            <a:pPr marL="365125" indent="-255588" eaLnBrk="1" hangingPunct="1">
              <a:lnSpc>
                <a:spcPct val="90000"/>
              </a:lnSpc>
            </a:pPr>
            <a:endParaRPr lang="en-US" altLang="en-US" sz="2500"/>
          </a:p>
        </p:txBody>
      </p:sp>
    </p:spTree>
    <p:extLst>
      <p:ext uri="{BB962C8B-B14F-4D97-AF65-F5344CB8AC3E}">
        <p14:creationId xmlns:p14="http://schemas.microsoft.com/office/powerpoint/2010/main" val="4174333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8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8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8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5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Date Placeholder 3"/>
          <p:cNvSpPr txBox="1">
            <a:spLocks noGrp="1"/>
          </p:cNvSpPr>
          <p:nvPr/>
        </p:nvSpPr>
        <p:spPr bwMode="auto">
          <a:xfrm>
            <a:off x="6727825" y="6408738"/>
            <a:ext cx="1919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AA20B03-A46F-4FBA-B605-57834886383B}" type="datetime1">
              <a:rPr lang="en-US" altLang="en-US" sz="1000">
                <a:latin typeface="Arial" panose="020B0604020202020204" pitchFamily="34" charset="0"/>
              </a:rPr>
              <a:pPr eaLnBrk="1" hangingPunct="1"/>
              <a:t>9/21/2020</a:t>
            </a:fld>
            <a:endParaRPr lang="en-US" altLang="en-US" sz="1000">
              <a:latin typeface="Arial" panose="020B0604020202020204" pitchFamily="34" charset="0"/>
            </a:endParaRPr>
          </a:p>
        </p:txBody>
      </p:sp>
      <p:sp>
        <p:nvSpPr>
          <p:cNvPr id="310275" name="Slide Number Placeholder 5"/>
          <p:cNvSpPr txBox="1">
            <a:spLocks noGrp="1"/>
          </p:cNvSpPr>
          <p:nvPr/>
        </p:nvSpPr>
        <p:spPr bwMode="auto">
          <a:xfrm>
            <a:off x="8647113" y="6408738"/>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D84E9013-2651-4270-8EA7-A4779668EC52}" type="slidenum">
              <a:rPr lang="en-US" altLang="en-US" sz="1000">
                <a:latin typeface="Arial" panose="020B0604020202020204" pitchFamily="34" charset="0"/>
              </a:rPr>
              <a:pPr algn="r" eaLnBrk="1" hangingPunct="1"/>
              <a:t>55</a:t>
            </a:fld>
            <a:endParaRPr lang="en-US" altLang="en-US" sz="1000">
              <a:latin typeface="Arial" panose="020B0604020202020204" pitchFamily="34" charset="0"/>
            </a:endParaRPr>
          </a:p>
        </p:txBody>
      </p:sp>
      <p:sp>
        <p:nvSpPr>
          <p:cNvPr id="310280" name="Rectangle 8"/>
          <p:cNvSpPr>
            <a:spLocks noGrp="1" noChangeArrowheads="1"/>
          </p:cNvSpPr>
          <p:nvPr>
            <p:ph type="title"/>
          </p:nvPr>
        </p:nvSpPr>
        <p:spPr/>
        <p:txBody>
          <a:bodyPr/>
          <a:lstStyle/>
          <a:p>
            <a:r>
              <a:rPr lang="en-US" altLang="en-US"/>
              <a:t>Disambiguating </a:t>
            </a:r>
            <a:r>
              <a:rPr lang="en-US" altLang="en-US">
                <a:solidFill>
                  <a:srgbClr val="FF0066"/>
                </a:solidFill>
              </a:rPr>
              <a:t>to race tomorrow</a:t>
            </a:r>
          </a:p>
        </p:txBody>
      </p:sp>
      <p:sp>
        <p:nvSpPr>
          <p:cNvPr id="310281" name="Rectangle 9"/>
          <p:cNvSpPr>
            <a:spLocks noGrp="1" noChangeArrowheads="1"/>
          </p:cNvSpPr>
          <p:nvPr>
            <p:ph type="body" idx="1"/>
          </p:nvPr>
        </p:nvSpPr>
        <p:spPr/>
        <p:txBody>
          <a:bodyPr/>
          <a:lstStyle/>
          <a:p>
            <a:endParaRPr lang="en-US" altLang="en-US"/>
          </a:p>
        </p:txBody>
      </p:sp>
      <p:pic>
        <p:nvPicPr>
          <p:cNvPr id="310278" name="Picture 6" descr="posrac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38400"/>
            <a:ext cx="75406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79" name="Picture 7" descr="posrac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95800"/>
            <a:ext cx="75406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36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Date Placeholder 3"/>
          <p:cNvSpPr txBox="1">
            <a:spLocks noGrp="1"/>
          </p:cNvSpPr>
          <p:nvPr/>
        </p:nvSpPr>
        <p:spPr bwMode="auto">
          <a:xfrm>
            <a:off x="6727825" y="6408738"/>
            <a:ext cx="1919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63D164-3906-431D-9CE0-E3FAA6680B61}" type="datetime1">
              <a:rPr lang="en-US" altLang="en-US" sz="1000">
                <a:latin typeface="Arial" panose="020B0604020202020204" pitchFamily="34" charset="0"/>
              </a:rPr>
              <a:pPr eaLnBrk="1" hangingPunct="1"/>
              <a:t>9/21/2020</a:t>
            </a:fld>
            <a:endParaRPr lang="en-US" altLang="en-US" sz="1000">
              <a:latin typeface="Arial" panose="020B0604020202020204" pitchFamily="34" charset="0"/>
            </a:endParaRPr>
          </a:p>
        </p:txBody>
      </p:sp>
      <p:sp>
        <p:nvSpPr>
          <p:cNvPr id="312323" name="Slide Number Placeholder 5"/>
          <p:cNvSpPr txBox="1">
            <a:spLocks noGrp="1"/>
          </p:cNvSpPr>
          <p:nvPr/>
        </p:nvSpPr>
        <p:spPr bwMode="auto">
          <a:xfrm>
            <a:off x="8647113" y="6408738"/>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075261EC-1753-4EEC-9319-F1DE312A8495}" type="slidenum">
              <a:rPr lang="en-US" altLang="en-US" sz="1000">
                <a:latin typeface="Arial" panose="020B0604020202020204" pitchFamily="34" charset="0"/>
              </a:rPr>
              <a:pPr algn="r" eaLnBrk="1" hangingPunct="1"/>
              <a:t>56</a:t>
            </a:fld>
            <a:endParaRPr lang="en-US" altLang="en-US" sz="1000">
              <a:latin typeface="Arial" panose="020B0604020202020204" pitchFamily="34" charset="0"/>
            </a:endParaRPr>
          </a:p>
        </p:txBody>
      </p:sp>
      <p:sp>
        <p:nvSpPr>
          <p:cNvPr id="852994" name="Rectangle 2"/>
          <p:cNvSpPr>
            <a:spLocks noGrp="1" noChangeArrowheads="1"/>
          </p:cNvSpPr>
          <p:nvPr>
            <p:ph type="title" idx="4294967295"/>
          </p:nvPr>
        </p:nvSpPr>
        <p:spPr>
          <a:xfrm>
            <a:off x="685800" y="609600"/>
            <a:ext cx="7772400" cy="1143000"/>
          </a:xfrm>
          <a:prstGeom prst="rect">
            <a:avLst/>
          </a:prstGeom>
        </p:spPr>
        <p:txBody>
          <a:bodyPr/>
          <a:lstStyle/>
          <a:p>
            <a:pPr eaLnBrk="1" hangingPunct="1"/>
            <a:r>
              <a:rPr lang="en-US" altLang="en-US">
                <a:effectLst>
                  <a:outerShdw blurRad="38100" dist="38100" dir="2700000" algn="tl">
                    <a:srgbClr val="C0C0C0"/>
                  </a:outerShdw>
                </a:effectLst>
              </a:rPr>
              <a:t>Look Up the Probabilities</a:t>
            </a:r>
          </a:p>
        </p:txBody>
      </p:sp>
      <p:sp>
        <p:nvSpPr>
          <p:cNvPr id="312325" name="Rectangle 3"/>
          <p:cNvSpPr>
            <a:spLocks noGrp="1" noChangeArrowheads="1"/>
          </p:cNvSpPr>
          <p:nvPr>
            <p:ph type="body" idx="4294967295"/>
          </p:nvPr>
        </p:nvSpPr>
        <p:spPr/>
        <p:txBody>
          <a:bodyPr/>
          <a:lstStyle/>
          <a:p>
            <a:pPr marL="365125" indent="-255588" eaLnBrk="1" hangingPunct="1"/>
            <a:r>
              <a:rPr lang="en-US" altLang="en-US" sz="2500"/>
              <a:t>P(NN|TO) = .00047</a:t>
            </a:r>
          </a:p>
          <a:p>
            <a:pPr marL="365125" indent="-255588" eaLnBrk="1" hangingPunct="1"/>
            <a:r>
              <a:rPr lang="en-US" altLang="en-US" sz="2500"/>
              <a:t>P(VB|TO) = .83</a:t>
            </a:r>
          </a:p>
          <a:p>
            <a:pPr marL="365125" indent="-255588" eaLnBrk="1" hangingPunct="1"/>
            <a:r>
              <a:rPr lang="en-US" altLang="en-US" sz="2500"/>
              <a:t>P(race|NN) = .00057</a:t>
            </a:r>
          </a:p>
          <a:p>
            <a:pPr marL="365125" indent="-255588" eaLnBrk="1" hangingPunct="1"/>
            <a:r>
              <a:rPr lang="en-US" altLang="en-US" sz="2500"/>
              <a:t>P(race|VB) = .00012</a:t>
            </a:r>
          </a:p>
          <a:p>
            <a:pPr marL="365125" indent="-255588" eaLnBrk="1" hangingPunct="1"/>
            <a:r>
              <a:rPr lang="en-US" altLang="en-US" sz="2500"/>
              <a:t>P(NR|VB) = .0027</a:t>
            </a:r>
          </a:p>
          <a:p>
            <a:pPr marL="365125" indent="-255588" eaLnBrk="1" hangingPunct="1"/>
            <a:r>
              <a:rPr lang="en-US" altLang="en-US" sz="2500"/>
              <a:t>P(NR|NN) = .0012</a:t>
            </a:r>
          </a:p>
          <a:p>
            <a:pPr marL="365125" indent="-255588" eaLnBrk="1" hangingPunct="1"/>
            <a:r>
              <a:rPr lang="en-US" altLang="en-US" sz="2500"/>
              <a:t>P(VB|TO)P(NR|VB)P(race|VB) = .00000027</a:t>
            </a:r>
          </a:p>
          <a:p>
            <a:pPr marL="365125" indent="-255588" eaLnBrk="1" hangingPunct="1"/>
            <a:r>
              <a:rPr lang="en-US" altLang="en-US" sz="2500"/>
              <a:t>P(NN|TO)P(NR|NN)P(race|NN)=.00000000032</a:t>
            </a:r>
          </a:p>
          <a:p>
            <a:pPr marL="365125" indent="-255588" eaLnBrk="1" hangingPunct="1"/>
            <a:r>
              <a:rPr lang="en-US" altLang="en-US" sz="2500"/>
              <a:t>So we (correctly) choose the verb reading</a:t>
            </a:r>
          </a:p>
        </p:txBody>
      </p:sp>
      <p:pic>
        <p:nvPicPr>
          <p:cNvPr id="312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7772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244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32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232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32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232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232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1232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232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23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Example2:Statistical POS tagging-Whole  tag sequence</a:t>
            </a:r>
            <a:endParaRPr lang="en-US" dirty="0"/>
          </a:p>
        </p:txBody>
      </p:sp>
      <p:sp>
        <p:nvSpPr>
          <p:cNvPr id="3" name="Content Placeholder 2"/>
          <p:cNvSpPr>
            <a:spLocks noGrp="1"/>
          </p:cNvSpPr>
          <p:nvPr>
            <p:ph idx="1"/>
          </p:nvPr>
        </p:nvSpPr>
        <p:spPr/>
        <p:txBody>
          <a:bodyPr/>
          <a:lstStyle/>
          <a:p>
            <a:r>
              <a:rPr lang="en-US" dirty="0"/>
              <a:t>What is the </a:t>
            </a:r>
            <a:r>
              <a:rPr lang="en-US" dirty="0">
                <a:solidFill>
                  <a:srgbClr val="3C58AD"/>
                </a:solidFill>
              </a:rPr>
              <a:t>most likely sequence of tags </a:t>
            </a:r>
            <a:r>
              <a:rPr lang="en-US" dirty="0"/>
              <a:t>for the given </a:t>
            </a:r>
            <a:r>
              <a:rPr lang="en-US" dirty="0">
                <a:solidFill>
                  <a:srgbClr val="3C58AD"/>
                </a:solidFill>
              </a:rPr>
              <a:t>sequence of words </a:t>
            </a:r>
            <a:r>
              <a:rPr lang="en-US" dirty="0"/>
              <a:t>w</a:t>
            </a:r>
            <a:endParaRPr lang="en-US" dirty="0">
              <a:latin typeface="Arial" charset="0"/>
              <a:ea typeface="Arial" charset="0"/>
              <a:cs typeface="Arial" charset="0"/>
            </a:endParaRPr>
          </a:p>
          <a:p>
            <a:endParaRPr lang="en-US" dirty="0"/>
          </a:p>
        </p:txBody>
      </p:sp>
      <p:pic>
        <p:nvPicPr>
          <p:cNvPr id="6" name="Picture 5"/>
          <p:cNvPicPr>
            <a:picLocks noChangeAspect="1"/>
          </p:cNvPicPr>
          <p:nvPr/>
        </p:nvPicPr>
        <p:blipFill>
          <a:blip r:embed="rId2"/>
          <a:stretch>
            <a:fillRect/>
          </a:stretch>
        </p:blipFill>
        <p:spPr>
          <a:xfrm>
            <a:off x="1102377" y="2997969"/>
            <a:ext cx="6049010" cy="218363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85800" y="5248353"/>
                <a:ext cx="5943600" cy="1107996"/>
              </a:xfrm>
              <a:prstGeom prst="rect">
                <a:avLst/>
              </a:prstGeom>
              <a:solidFill>
                <a:schemeClr val="accent1">
                  <a:lumMod val="20000"/>
                  <a:lumOff val="80000"/>
                </a:schemeClr>
              </a:solidFill>
              <a:ln>
                <a:solidFill>
                  <a:srgbClr val="3C58AD"/>
                </a:solidFill>
              </a:ln>
            </p:spPr>
            <p:txBody>
              <a:bodyPr wrap="square" rtlCol="0">
                <a:spAutoFit/>
              </a:bodyPr>
              <a:lstStyle/>
              <a:p>
                <a:r>
                  <a:rPr lang="en-US" sz="2200" dirty="0" smtClean="0"/>
                  <a:t>P( </a:t>
                </a:r>
                <a:r>
                  <a:rPr lang="en-US" sz="2200" dirty="0" smtClean="0">
                    <a:solidFill>
                      <a:srgbClr val="3C58AD"/>
                    </a:solidFill>
                  </a:rPr>
                  <a:t>DT JJ NN </a:t>
                </a:r>
                <a:r>
                  <a:rPr lang="en-US" sz="2200" dirty="0" smtClean="0"/>
                  <a:t>| a smart dog) </a:t>
                </a:r>
              </a:p>
              <a:p>
                <a14:m>
                  <m:oMath xmlns:m="http://schemas.openxmlformats.org/officeDocument/2006/math">
                    <m:r>
                      <a:rPr lang="en-US" sz="2200" b="0" i="1" smtClean="0">
                        <a:latin typeface="Cambria Math" charset="0"/>
                      </a:rPr>
                      <m:t>=</m:t>
                    </m:r>
                  </m:oMath>
                </a14:m>
                <a:r>
                  <a:rPr lang="en-US" sz="2200" dirty="0" smtClean="0"/>
                  <a:t>  P(</a:t>
                </a:r>
                <a:r>
                  <a:rPr lang="en-US" sz="2200" dirty="0">
                    <a:solidFill>
                      <a:srgbClr val="3C58AD"/>
                    </a:solidFill>
                  </a:rPr>
                  <a:t>DD JJ </a:t>
                </a:r>
                <a:r>
                  <a:rPr lang="en-US" sz="2200" dirty="0" smtClean="0">
                    <a:solidFill>
                      <a:srgbClr val="3C58AD"/>
                    </a:solidFill>
                  </a:rPr>
                  <a:t>NN </a:t>
                </a:r>
                <a:r>
                  <a:rPr lang="en-US" sz="2200" dirty="0" smtClean="0"/>
                  <a:t>a smart dog) / P (a smart dog)</a:t>
                </a:r>
                <a:r>
                  <a:rPr lang="en-US" sz="2200" b="0" dirty="0" smtClean="0"/>
                  <a:t>                                               </a:t>
                </a:r>
                <a:r>
                  <a:rPr lang="en-US" sz="2200" dirty="0" smtClean="0"/>
                  <a:t>                                               </a:t>
                </a:r>
              </a:p>
              <a:p>
                <a:r>
                  <a:rPr lang="en-US" sz="2200" dirty="0" smtClean="0"/>
                  <a:t>=   P(</a:t>
                </a:r>
                <a:r>
                  <a:rPr lang="en-US" sz="2200" dirty="0" smtClean="0">
                    <a:solidFill>
                      <a:srgbClr val="3C58AD"/>
                    </a:solidFill>
                  </a:rPr>
                  <a:t>DD </a:t>
                </a:r>
                <a:r>
                  <a:rPr lang="en-US" sz="2200" dirty="0">
                    <a:solidFill>
                      <a:srgbClr val="3C58AD"/>
                    </a:solidFill>
                  </a:rPr>
                  <a:t>JJ </a:t>
                </a:r>
                <a:r>
                  <a:rPr lang="en-US" sz="2200" dirty="0" smtClean="0">
                    <a:solidFill>
                      <a:srgbClr val="3C58AD"/>
                    </a:solidFill>
                  </a:rPr>
                  <a:t>NN</a:t>
                </a:r>
                <a:r>
                  <a:rPr lang="en-US" sz="2200" dirty="0" smtClean="0"/>
                  <a:t>) P(a </a:t>
                </a:r>
                <a:r>
                  <a:rPr lang="en-US" sz="2200" dirty="0"/>
                  <a:t>smart </a:t>
                </a:r>
                <a:r>
                  <a:rPr lang="en-US" sz="2200" dirty="0" smtClean="0"/>
                  <a:t>dog | </a:t>
                </a:r>
                <a:r>
                  <a:rPr lang="en-US" sz="2200" dirty="0">
                    <a:solidFill>
                      <a:srgbClr val="3C58AD"/>
                    </a:solidFill>
                  </a:rPr>
                  <a:t>DD JJ </a:t>
                </a:r>
                <a:r>
                  <a:rPr lang="en-US" sz="2200" dirty="0" smtClean="0">
                    <a:solidFill>
                      <a:srgbClr val="3C58AD"/>
                    </a:solidFill>
                  </a:rPr>
                  <a:t>NN </a:t>
                </a:r>
                <a:r>
                  <a:rPr lang="en-US" sz="2200" dirty="0" smtClean="0"/>
                  <a:t>)</a:t>
                </a:r>
                <a:endParaRPr lang="en-US"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685800" y="5248353"/>
                <a:ext cx="5943600" cy="1107996"/>
              </a:xfrm>
              <a:prstGeom prst="rect">
                <a:avLst/>
              </a:prstGeom>
              <a:blipFill rotWithShape="0">
                <a:blip r:embed="rId3"/>
                <a:stretch>
                  <a:fillRect l="-1228" t="-2717" b="-9783"/>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20195423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Transition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Joint probability </a:t>
                </a:r>
                <a14:m>
                  <m:oMath xmlns:m="http://schemas.openxmlformats.org/officeDocument/2006/math">
                    <m:r>
                      <a:rPr lang="en-US" b="0" i="1" smtClean="0">
                        <a:latin typeface="Cambria Math" charset="0"/>
                      </a:rPr>
                      <m:t>𝑃</m:t>
                    </m:r>
                    <m:r>
                      <a:rPr lang="en-US" b="0" i="1" smtClean="0">
                        <a:latin typeface="Cambria Math" charset="0"/>
                      </a:rPr>
                      <m:t>(</m:t>
                    </m:r>
                    <m:r>
                      <a:rPr lang="en-US" b="1" i="1" smtClean="0">
                        <a:latin typeface="Cambria Math" charset="0"/>
                      </a:rPr>
                      <m:t>𝒕</m:t>
                    </m:r>
                    <m:r>
                      <a:rPr lang="en-US" b="0" i="1" smtClean="0">
                        <a:latin typeface="Cambria Math" charset="0"/>
                      </a:rPr>
                      <m:t>,</m:t>
                    </m:r>
                    <m:r>
                      <a:rPr lang="en-US" b="1" i="1" smtClean="0">
                        <a:latin typeface="Cambria Math" charset="0"/>
                      </a:rPr>
                      <m:t>𝒘</m:t>
                    </m:r>
                    <m:r>
                      <a:rPr lang="en-US" b="0" i="1" smtClean="0">
                        <a:latin typeface="Cambria Math" charset="0"/>
                      </a:rPr>
                      <m:t>)</m:t>
                    </m:r>
                  </m:oMath>
                </a14:m>
                <a:r>
                  <a:rPr lang="en-US" dirty="0" smtClean="0"/>
                  <a:t> =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b="1" i="1">
                            <a:latin typeface="Cambria Math" charset="0"/>
                          </a:rPr>
                          <m:t>𝒕</m:t>
                        </m:r>
                      </m:e>
                    </m:d>
                    <m:r>
                      <a:rPr lang="en-US" b="0" i="1" smtClean="0">
                        <a:latin typeface="Cambria Math" charset="0"/>
                      </a:rPr>
                      <m:t>𝑃</m:t>
                    </m:r>
                    <m:r>
                      <a:rPr lang="en-US" b="0" i="1" smtClean="0">
                        <a:latin typeface="Cambria Math" charset="0"/>
                      </a:rPr>
                      <m:t>(</m:t>
                    </m:r>
                    <m:r>
                      <a:rPr lang="en-US" b="1" i="1">
                        <a:latin typeface="Cambria Math" charset="0"/>
                      </a:rPr>
                      <m:t>𝒘</m:t>
                    </m:r>
                    <m:r>
                      <a:rPr lang="en-US" b="1" i="1" smtClean="0">
                        <a:latin typeface="Cambria Math" charset="0"/>
                      </a:rPr>
                      <m:t>|</m:t>
                    </m:r>
                    <m:r>
                      <a:rPr lang="en-US" b="1" i="1" smtClean="0">
                        <a:latin typeface="Cambria Math" charset="0"/>
                      </a:rPr>
                      <m:t>𝒕</m:t>
                    </m:r>
                    <m:r>
                      <a:rPr lang="en-US" i="1">
                        <a:latin typeface="Cambria Math" charset="0"/>
                      </a:rPr>
                      <m:t>)</m:t>
                    </m:r>
                  </m:oMath>
                </a14:m>
                <a:endParaRPr lang="en-US" dirty="0" smtClean="0"/>
              </a:p>
              <a:p>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b="1" i="1">
                            <a:latin typeface="Cambria Math" charset="0"/>
                          </a:rPr>
                          <m:t>𝒕</m:t>
                        </m:r>
                      </m:e>
                    </m:d>
                  </m:oMath>
                </a14:m>
                <a:r>
                  <a:rPr lang="en-US" dirty="0" smtClean="0"/>
                  <a:t> =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b="0" i="1">
                                <a:latin typeface="Cambria Math" charset="0"/>
                              </a:rPr>
                              <m:t>𝑡</m:t>
                            </m:r>
                          </m:e>
                          <m:sub>
                            <m:r>
                              <a:rPr lang="en-US" b="0" i="1" smtClean="0">
                                <a:latin typeface="Cambria Math" charset="0"/>
                              </a:rPr>
                              <m:t>2</m:t>
                            </m:r>
                          </m:sub>
                        </m:sSub>
                        <m:r>
                          <a:rPr lang="en-US" b="0" i="1"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𝑛</m:t>
                            </m:r>
                          </m:sub>
                        </m:sSub>
                      </m:e>
                    </m:d>
                  </m:oMath>
                </a14:m>
                <a:endParaRPr lang="en-US" sz="2400" b="1" dirty="0" smtClean="0"/>
              </a:p>
              <a:p>
                <a:pPr marL="0" indent="0">
                  <a:buNone/>
                </a:pPr>
                <a:r>
                  <a:rPr lang="en-US" sz="2400" b="1" dirty="0" smtClean="0"/>
                  <a:t>	     </a:t>
                </a:r>
                <a14:m>
                  <m:oMath xmlns:m="http://schemas.openxmlformats.org/officeDocument/2006/math">
                    <m:r>
                      <a:rPr lang="en-US" sz="2400" b="1" i="0" smtClean="0">
                        <a:latin typeface="Cambria Math" charset="0"/>
                      </a:rPr>
                      <m:t>  =</m:t>
                    </m:r>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1</m:t>
                            </m:r>
                          </m:sub>
                        </m:sSub>
                      </m:e>
                    </m:d>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𝑡</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1</m:t>
                            </m:r>
                          </m:sub>
                        </m:sSub>
                      </m:e>
                    </m:d>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𝑡</m:t>
                            </m:r>
                          </m:e>
                          <m:sub>
                            <m:r>
                              <a:rPr lang="en-US" sz="2400" b="0" i="1" smtClean="0">
                                <a:latin typeface="Cambria Math" charset="0"/>
                              </a:rPr>
                              <m:t>3</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1</m:t>
                            </m:r>
                          </m:sub>
                        </m:sSub>
                      </m:e>
                    </m:d>
                    <m:r>
                      <a:rPr lang="en-US" sz="2400" b="0" i="1" smtClean="0">
                        <a:latin typeface="Cambria Math" charset="0"/>
                      </a:rPr>
                      <m:t>…</m:t>
                    </m:r>
                    <m:r>
                      <a:rPr lang="en-US" sz="2400" b="0" i="1" smtClean="0">
                        <a:latin typeface="Cambria Math" charset="0"/>
                      </a:rPr>
                      <m:t>𝑃</m:t>
                    </m:r>
                    <m:d>
                      <m:dPr>
                        <m:sep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𝑛</m:t>
                            </m:r>
                          </m:sub>
                        </m:sSub>
                      </m:e>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𝑛</m:t>
                            </m:r>
                            <m:r>
                              <a:rPr lang="en-US" sz="2400" b="0" i="1" smtClean="0">
                                <a:latin typeface="Cambria Math" charset="0"/>
                              </a:rPr>
                              <m:t>−1</m:t>
                            </m:r>
                          </m:sub>
                        </m:sSub>
                      </m:e>
                    </m:d>
                  </m:oMath>
                </a14:m>
                <a:endParaRPr lang="en-US" sz="2400" b="0" dirty="0" smtClean="0"/>
              </a:p>
              <a:p>
                <a:pPr marL="0" indent="0">
                  <a:buNone/>
                </a:pPr>
                <a:r>
                  <a:rPr lang="en-US" sz="2400" b="1" dirty="0" smtClean="0"/>
                  <a:t>	       </a:t>
                </a:r>
                <a14:m>
                  <m:oMath xmlns:m="http://schemas.openxmlformats.org/officeDocument/2006/math">
                    <m:r>
                      <a:rPr lang="en-US" sz="2400" b="1" i="1" smtClean="0">
                        <a:latin typeface="Cambria Math" charset="0"/>
                      </a:rPr>
                      <m:t>∼</m:t>
                    </m:r>
                    <m:r>
                      <m:rPr>
                        <m:sty m:val="p"/>
                      </m:rPr>
                      <a:rPr lang="en-US" sz="2400" b="0" i="0" smtClean="0">
                        <a:latin typeface="Cambria Math" charset="0"/>
                      </a:rPr>
                      <m:t>P</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n-US" sz="2400" b="0" i="0" smtClean="0">
                                <a:latin typeface="Cambria Math" charset="0"/>
                              </a:rPr>
                              <m:t>t</m:t>
                            </m:r>
                          </m:e>
                          <m:sub>
                            <m:r>
                              <a:rPr lang="en-US" sz="2400" b="0" i="0" smtClean="0">
                                <a:latin typeface="Cambria Math" charset="0"/>
                              </a:rPr>
                              <m:t>1</m:t>
                            </m:r>
                          </m:sub>
                        </m:sSub>
                      </m:e>
                    </m:d>
                    <m:r>
                      <m:rPr>
                        <m:sty m:val="p"/>
                      </m:rPr>
                      <a:rPr lang="en-US" sz="2400" b="0" i="0" smtClean="0">
                        <a:latin typeface="Cambria Math" charset="0"/>
                      </a:rPr>
                      <m:t>P</m:t>
                    </m:r>
                    <m:d>
                      <m:dPr>
                        <m:sep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sty m:val="p"/>
                              </m:rPr>
                              <a:rPr lang="en-US" sz="2400" b="0" i="0" smtClean="0">
                                <a:latin typeface="Cambria Math" charset="0"/>
                              </a:rPr>
                              <m:t>t</m:t>
                            </m:r>
                          </m:e>
                          <m:sub>
                            <m:r>
                              <a:rPr lang="en-US" sz="2400" b="0" i="0" smtClean="0">
                                <a:latin typeface="Cambria Math" charset="0"/>
                              </a:rPr>
                              <m:t>2</m:t>
                            </m:r>
                          </m:sub>
                        </m:sSub>
                      </m:e>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1</m:t>
                            </m:r>
                          </m:sub>
                        </m:sSub>
                      </m:e>
                    </m:d>
                    <m:r>
                      <a:rPr lang="en-US" sz="2400" b="0" i="1" smtClean="0">
                        <a:latin typeface="Cambria Math" charset="0"/>
                      </a:rPr>
                      <m:t>𝑃</m:t>
                    </m:r>
                    <m:d>
                      <m:dPr>
                        <m:sep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3</m:t>
                            </m:r>
                          </m:sub>
                        </m:sSub>
                      </m:e>
                      <m:e>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2</m:t>
                            </m:r>
                          </m:sub>
                        </m:sSub>
                      </m:e>
                    </m:d>
                    <m:r>
                      <a:rPr lang="en-US" sz="2400" b="0" i="1" smtClean="0">
                        <a:latin typeface="Cambria Math" charset="0"/>
                      </a:rPr>
                      <m:t>…</m:t>
                    </m:r>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𝑛</m:t>
                        </m:r>
                        <m:r>
                          <a:rPr lang="en-US" sz="2400" b="0" i="1" smtClean="0">
                            <a:latin typeface="Cambria Math" charset="0"/>
                          </a:rPr>
                          <m:t>−1</m:t>
                        </m:r>
                      </m:sub>
                    </m:sSub>
                    <m:r>
                      <a:rPr lang="en-US" sz="2400" b="0" i="1" smtClean="0">
                        <a:latin typeface="Cambria Math" charset="0"/>
                      </a:rPr>
                      <m:t>)</m:t>
                    </m:r>
                  </m:oMath>
                </a14:m>
                <a:endParaRPr lang="en-US" sz="2400" b="1" dirty="0" smtClean="0"/>
              </a:p>
              <a:p>
                <a:pPr marL="0" indent="0">
                  <a:buNone/>
                </a:pPr>
                <a:r>
                  <a:rPr lang="en-US" sz="2400" b="1" dirty="0"/>
                  <a:t> </a:t>
                </a:r>
                <a:r>
                  <a:rPr lang="en-US" sz="2400" b="1" dirty="0" smtClean="0"/>
                  <a:t>              </a:t>
                </a:r>
                <a14:m>
                  <m:oMath xmlns:m="http://schemas.openxmlformats.org/officeDocument/2006/math">
                    <m:r>
                      <a:rPr lang="en-US" sz="2400" b="1">
                        <a:latin typeface="Cambria Math" charset="0"/>
                      </a:rPr>
                      <m:t> =</m:t>
                    </m:r>
                    <m:sSubSup>
                      <m:sSubSupPr>
                        <m:ctrlPr>
                          <a:rPr lang="en-US" sz="2400" b="0" i="1" smtClean="0">
                            <a:latin typeface="Cambria Math" panose="02040503050406030204" pitchFamily="18" charset="0"/>
                          </a:rPr>
                        </m:ctrlPr>
                      </m:sSubSupPr>
                      <m:e>
                        <m:r>
                          <m:rPr>
                            <m:sty m:val="p"/>
                          </m:rPr>
                          <a:rPr lang="en-US" sz="2400" b="0" i="0" smtClean="0">
                            <a:latin typeface="Cambria Math" charset="0"/>
                          </a:rPr>
                          <m:t>Π</m:t>
                        </m:r>
                      </m:e>
                      <m:sub>
                        <m:r>
                          <a:rPr lang="en-US" sz="2400" b="0" i="1" smtClean="0">
                            <a:latin typeface="Cambria Math" charset="0"/>
                          </a:rPr>
                          <m:t>𝑖</m:t>
                        </m:r>
                        <m:r>
                          <a:rPr lang="en-US" sz="2400" b="0" i="1" smtClean="0">
                            <a:latin typeface="Cambria Math" charset="0"/>
                          </a:rPr>
                          <m:t>=1</m:t>
                        </m:r>
                      </m:sub>
                      <m:sup>
                        <m:r>
                          <a:rPr lang="en-US" sz="2400" b="0" i="1" smtClean="0">
                            <a:latin typeface="Cambria Math" charset="0"/>
                          </a:rPr>
                          <m:t>𝑛</m:t>
                        </m:r>
                      </m:sup>
                    </m:sSubSup>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𝑡</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𝑡</m:t>
                            </m:r>
                          </m:e>
                          <m:sub>
                            <m:r>
                              <a:rPr lang="en-US" sz="2400" b="0" i="1" smtClean="0">
                                <a:latin typeface="Cambria Math" charset="0"/>
                              </a:rPr>
                              <m:t>𝑖</m:t>
                            </m:r>
                            <m:r>
                              <a:rPr lang="en-US" sz="2400" b="0" i="1" smtClean="0">
                                <a:latin typeface="Cambria Math" charset="0"/>
                              </a:rPr>
                              <m:t>−1</m:t>
                            </m:r>
                          </m:sub>
                        </m:sSub>
                      </m:e>
                    </m:d>
                  </m:oMath>
                </a14:m>
                <a:endParaRPr lang="en-US" sz="2400" b="1" dirty="0" smtClean="0"/>
              </a:p>
              <a:p>
                <a:pPr marL="0" indent="0">
                  <a:buNone/>
                </a:pPr>
                <a:endParaRPr lang="en-US" sz="2400" b="1" dirty="0"/>
              </a:p>
              <a:p>
                <a:pPr marL="0" indent="0">
                  <a:buNone/>
                </a:pPr>
                <a:endParaRPr lang="en-US" sz="2400" b="1" dirty="0" smtClean="0"/>
              </a:p>
              <a:p>
                <a:r>
                  <a:rPr lang="en-US" sz="2400" dirty="0" smtClean="0">
                    <a:solidFill>
                      <a:srgbClr val="3C58AD"/>
                    </a:solidFill>
                  </a:rPr>
                  <a:t>Bigram model over POS tags!</a:t>
                </a:r>
                <a:br>
                  <a:rPr lang="en-US" sz="2400" dirty="0" smtClean="0">
                    <a:solidFill>
                      <a:srgbClr val="3C58AD"/>
                    </a:solidFill>
                  </a:rPr>
                </a:br>
                <a:r>
                  <a:rPr lang="en-US" sz="2400" dirty="0" smtClean="0"/>
                  <a:t>(similarly, we can define a n-gram model over POS tags, usually we called high-order HMM)</a:t>
                </a:r>
                <a:r>
                  <a:rPr lang="en-US" sz="2400" b="1"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615"/>
                </a:stretch>
              </a:blipFill>
            </p:spPr>
            <p:txBody>
              <a:bodyPr/>
              <a:lstStyle/>
              <a:p>
                <a:r>
                  <a:rPr lang="en-US">
                    <a:noFill/>
                  </a:rPr>
                  <a:t> </a:t>
                </a:r>
              </a:p>
            </p:txBody>
          </p:sp>
        </mc:Fallback>
      </mc:AlternateContent>
      <p:sp>
        <p:nvSpPr>
          <p:cNvPr id="6" name="TextBox 5"/>
          <p:cNvSpPr txBox="1"/>
          <p:nvPr/>
        </p:nvSpPr>
        <p:spPr>
          <a:xfrm>
            <a:off x="5486400" y="3830320"/>
            <a:ext cx="293933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smtClean="0">
                <a:solidFill>
                  <a:srgbClr val="3C58AD"/>
                </a:solidFill>
              </a:rPr>
              <a:t>Markov assumption </a:t>
            </a:r>
            <a:endParaRPr lang="en-US" sz="2600" dirty="0">
              <a:solidFill>
                <a:srgbClr val="3C58AD"/>
              </a:solidFill>
            </a:endParaRPr>
          </a:p>
        </p:txBody>
      </p:sp>
      <p:cxnSp>
        <p:nvCxnSpPr>
          <p:cNvPr id="8" name="Straight Arrow Connector 7"/>
          <p:cNvCxnSpPr>
            <a:stCxn id="6" idx="0"/>
          </p:cNvCxnSpPr>
          <p:nvPr/>
        </p:nvCxnSpPr>
        <p:spPr>
          <a:xfrm flipH="1" flipV="1">
            <a:off x="2936240" y="3423920"/>
            <a:ext cx="4019826" cy="406400"/>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6442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likelihood /Emission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Joint probability </a:t>
                </a:r>
                <a14:m>
                  <m:oMath xmlns:m="http://schemas.openxmlformats.org/officeDocument/2006/math">
                    <m:r>
                      <a:rPr lang="en-US" i="1">
                        <a:latin typeface="Cambria Math" charset="0"/>
                      </a:rPr>
                      <m:t>𝑃</m:t>
                    </m:r>
                    <m:r>
                      <a:rPr lang="en-US" i="1">
                        <a:latin typeface="Cambria Math" charset="0"/>
                      </a:rPr>
                      <m:t>(</m:t>
                    </m:r>
                    <m:r>
                      <a:rPr lang="en-US" b="1" i="1">
                        <a:latin typeface="Cambria Math" charset="0"/>
                      </a:rPr>
                      <m:t>𝒕</m:t>
                    </m:r>
                    <m:r>
                      <a:rPr lang="en-US" i="1">
                        <a:latin typeface="Cambria Math" charset="0"/>
                      </a:rPr>
                      <m:t>,</m:t>
                    </m:r>
                    <m:r>
                      <a:rPr lang="en-US" b="1" i="1">
                        <a:latin typeface="Cambria Math" charset="0"/>
                      </a:rPr>
                      <m:t>𝒘</m:t>
                    </m:r>
                    <m:r>
                      <a:rPr lang="en-US" i="1">
                        <a:latin typeface="Cambria Math" charset="0"/>
                      </a:rPr>
                      <m:t>)</m:t>
                    </m:r>
                  </m:oMath>
                </a14:m>
                <a:r>
                  <a:rPr lang="en-US" dirty="0"/>
                  <a:t> =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b="1" i="1">
                            <a:latin typeface="Cambria Math" charset="0"/>
                          </a:rPr>
                          <m:t>𝒕</m:t>
                        </m:r>
                      </m:e>
                    </m:d>
                    <m:r>
                      <a:rPr lang="en-US" i="1">
                        <a:latin typeface="Cambria Math" charset="0"/>
                      </a:rPr>
                      <m:t>𝑃</m:t>
                    </m:r>
                    <m:r>
                      <a:rPr lang="en-US" i="1">
                        <a:latin typeface="Cambria Math" charset="0"/>
                      </a:rPr>
                      <m:t>(</m:t>
                    </m:r>
                    <m:r>
                      <a:rPr lang="en-US" b="1" i="1">
                        <a:latin typeface="Cambria Math" charset="0"/>
                      </a:rPr>
                      <m:t>𝒘</m:t>
                    </m:r>
                    <m:r>
                      <a:rPr lang="en-US" b="1" i="1">
                        <a:latin typeface="Cambria Math" charset="0"/>
                      </a:rPr>
                      <m:t>|</m:t>
                    </m:r>
                    <m:r>
                      <a:rPr lang="en-US" b="1" i="1">
                        <a:latin typeface="Cambria Math" charset="0"/>
                      </a:rPr>
                      <m:t>𝒕</m:t>
                    </m:r>
                    <m:r>
                      <a:rPr lang="en-US" i="1">
                        <a:latin typeface="Cambria Math" charset="0"/>
                      </a:rPr>
                      <m:t>)</m:t>
                    </m:r>
                  </m:oMath>
                </a14:m>
                <a:endParaRPr lang="en-US" dirty="0"/>
              </a:p>
              <a:p>
                <a:r>
                  <a:rPr lang="en-US" dirty="0" smtClean="0">
                    <a:solidFill>
                      <a:srgbClr val="3C58AD"/>
                    </a:solidFill>
                    <a:latin typeface="Cambria Math" charset="0"/>
                  </a:rPr>
                  <a:t>Assume </a:t>
                </a:r>
                <a:r>
                  <a:rPr lang="en-US" dirty="0" smtClean="0">
                    <a:latin typeface="Cambria Math" charset="0"/>
                  </a:rPr>
                  <a:t>words only depend on their POS-tag</a:t>
                </a:r>
              </a:p>
              <a:p>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b="1" i="1">
                            <a:latin typeface="Cambria Math" charset="0"/>
                          </a:rPr>
                          <m:t>𝒘</m:t>
                        </m:r>
                      </m:e>
                      <m:e>
                        <m:r>
                          <a:rPr lang="en-US" b="1" i="1">
                            <a:latin typeface="Cambria Math" charset="0"/>
                          </a:rPr>
                          <m:t>𝒕</m:t>
                        </m:r>
                      </m:e>
                    </m:d>
                    <m:r>
                      <a:rPr lang="en-US" b="0" i="1" smtClean="0">
                        <a:latin typeface="Cambria Math" charset="0"/>
                      </a:rPr>
                      <m:t>∼</m:t>
                    </m:r>
                    <m:r>
                      <a:rPr lang="en-US" b="0" i="1" smtClean="0">
                        <a:latin typeface="Cambria Math" charset="0"/>
                      </a:rPr>
                      <m:t>𝑃</m:t>
                    </m:r>
                    <m:d>
                      <m:dPr>
                        <m:sep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1</m:t>
                            </m:r>
                          </m:sub>
                        </m:sSub>
                      </m:e>
                      <m:e>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e>
                    </m:d>
                    <m:r>
                      <a:rPr lang="en-US" b="0" i="1" smtClean="0">
                        <a:latin typeface="Cambria Math" charset="0"/>
                      </a:rPr>
                      <m:t>𝑃</m:t>
                    </m:r>
                    <m:d>
                      <m:dPr>
                        <m:sep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2</m:t>
                            </m:r>
                          </m:sub>
                        </m:sSub>
                      </m:e>
                      <m:e>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e>
                    </m:d>
                    <m:r>
                      <a:rPr lang="en-US" b="0" i="1" smtClean="0">
                        <a:latin typeface="Cambria Math" charset="0"/>
                      </a:rPr>
                      <m:t>…</m:t>
                    </m:r>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𝑛</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𝑛</m:t>
                        </m:r>
                      </m:sub>
                    </m:sSub>
                    <m:r>
                      <a:rPr lang="en-US" b="0" i="1" smtClean="0">
                        <a:latin typeface="Cambria Math" charset="0"/>
                      </a:rPr>
                      <m:t>)</m:t>
                    </m:r>
                  </m:oMath>
                </a14:m>
                <a:endParaRPr lang="en-US" dirty="0" smtClean="0"/>
              </a:p>
              <a:p>
                <a:pPr marL="0" indent="0">
                  <a:buNone/>
                </a:pPr>
                <a14:m>
                  <m:oMath xmlns:m="http://schemas.openxmlformats.org/officeDocument/2006/math">
                    <m:r>
                      <a:rPr lang="en-US" b="0" i="1" smtClean="0">
                        <a:latin typeface="Cambria Math" charset="0"/>
                      </a:rPr>
                      <m:t>                    =</m:t>
                    </m:r>
                    <m:sSubSup>
                      <m:sSubSupPr>
                        <m:ctrlPr>
                          <a:rPr lang="en-US" b="0" i="1" smtClean="0">
                            <a:latin typeface="Cambria Math" panose="02040503050406030204" pitchFamily="18" charset="0"/>
                          </a:rPr>
                        </m:ctrlPr>
                      </m:sSubSupPr>
                      <m:e>
                        <m:r>
                          <m:rPr>
                            <m:sty m:val="p"/>
                          </m:rPr>
                          <a:rPr lang="en-US" b="0" i="0" smtClean="0">
                            <a:latin typeface="Cambria Math" charset="0"/>
                          </a:rPr>
                          <m:t>Π</m:t>
                        </m:r>
                      </m:e>
                      <m:sub>
                        <m:r>
                          <a:rPr lang="en-US" b="0" i="1" smtClean="0">
                            <a:latin typeface="Cambria Math" charset="0"/>
                          </a:rPr>
                          <m:t>𝑖</m:t>
                        </m:r>
                        <m:r>
                          <a:rPr lang="en-US" b="0" i="1" smtClean="0">
                            <a:latin typeface="Cambria Math" charset="0"/>
                          </a:rPr>
                          <m:t>=1</m:t>
                        </m:r>
                      </m:sub>
                      <m:sup>
                        <m:r>
                          <a:rPr lang="en-US" b="0" i="1" smtClean="0">
                            <a:latin typeface="Cambria Math" charset="0"/>
                          </a:rPr>
                          <m:t>𝑛</m:t>
                        </m:r>
                      </m:sup>
                    </m:sSubSup>
                    <m:r>
                      <a:rPr lang="en-US" b="0" i="1">
                        <a:latin typeface="Cambria Math"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e>
                        <m:sSub>
                          <m:sSubPr>
                            <m:ctrlPr>
                              <a:rPr lang="en-US" i="1" smtClean="0">
                                <a:latin typeface="Cambria Math" panose="02040503050406030204" pitchFamily="18" charset="0"/>
                              </a:rPr>
                            </m:ctrlPr>
                          </m:sSubPr>
                          <m:e>
                            <m:r>
                              <a:rPr lang="en-US" b="0" i="1">
                                <a:latin typeface="Cambria Math" charset="0"/>
                              </a:rPr>
                              <m:t>𝑡</m:t>
                            </m:r>
                          </m:e>
                          <m:sub>
                            <m:r>
                              <a:rPr lang="en-US" b="0" i="1" smtClean="0">
                                <a:latin typeface="Cambria Math" charset="0"/>
                              </a:rPr>
                              <m:t>𝑖</m:t>
                            </m:r>
                          </m:sub>
                        </m:sSub>
                      </m:e>
                    </m:d>
                  </m:oMath>
                </a14:m>
                <a:r>
                  <a:rPr lang="en-US" dirty="0" smtClean="0"/>
                  <a:t> </a:t>
                </a:r>
              </a:p>
              <a:p>
                <a:pPr marL="0" indent="0">
                  <a:buNone/>
                </a:pPr>
                <a:endParaRPr lang="en-US" dirty="0"/>
              </a:p>
              <a:p>
                <a:pPr marL="0" indent="0">
                  <a:buNone/>
                </a:pPr>
                <a:r>
                  <a:rPr lang="en-US" dirty="0" smtClean="0"/>
                  <a:t>i.e., </a:t>
                </a:r>
                <a:r>
                  <a:rPr lang="en-US" sz="3200" dirty="0"/>
                  <a:t>P(a smart dog | </a:t>
                </a:r>
                <a:r>
                  <a:rPr lang="en-US" sz="3200" dirty="0">
                    <a:solidFill>
                      <a:srgbClr val="3C58AD"/>
                    </a:solidFill>
                  </a:rPr>
                  <a:t>DD JJ NN </a:t>
                </a:r>
                <a:r>
                  <a:rPr lang="en-US" sz="3200" dirty="0" smtClean="0"/>
                  <a:t>)</a:t>
                </a:r>
              </a:p>
              <a:p>
                <a:pPr marL="0" indent="0">
                  <a:buNone/>
                </a:pPr>
                <a:r>
                  <a:rPr lang="en-US" sz="3200" dirty="0"/>
                  <a:t>	</a:t>
                </a:r>
                <a:r>
                  <a:rPr lang="en-US" sz="3200" dirty="0" smtClean="0"/>
                  <a:t>=</a:t>
                </a:r>
                <a:r>
                  <a:rPr lang="en-US" sz="2800" dirty="0"/>
                  <a:t> P(a </a:t>
                </a:r>
                <a:r>
                  <a:rPr lang="en-US" sz="2800" dirty="0" smtClean="0"/>
                  <a:t>| </a:t>
                </a:r>
                <a:r>
                  <a:rPr lang="en-US" sz="2800" dirty="0" smtClean="0">
                    <a:solidFill>
                      <a:srgbClr val="3C58AD"/>
                    </a:solidFill>
                  </a:rPr>
                  <a:t>DD</a:t>
                </a:r>
                <a:r>
                  <a:rPr lang="en-US" sz="2800" dirty="0" smtClean="0"/>
                  <a:t>) P(smart |</a:t>
                </a:r>
                <a:r>
                  <a:rPr lang="en-US" sz="2800" dirty="0">
                    <a:solidFill>
                      <a:srgbClr val="3C58AD"/>
                    </a:solidFill>
                  </a:rPr>
                  <a:t> </a:t>
                </a:r>
                <a:r>
                  <a:rPr lang="en-US" sz="2800" dirty="0" smtClean="0">
                    <a:solidFill>
                      <a:srgbClr val="3C58AD"/>
                    </a:solidFill>
                  </a:rPr>
                  <a:t>JJ</a:t>
                </a:r>
                <a:r>
                  <a:rPr lang="en-US" sz="2800" dirty="0" smtClean="0"/>
                  <a:t> ) P( dog </a:t>
                </a:r>
                <a:r>
                  <a:rPr lang="en-US" sz="2800" dirty="0"/>
                  <a:t>| </a:t>
                </a:r>
                <a:r>
                  <a:rPr lang="en-US" sz="2800" dirty="0" smtClean="0">
                    <a:solidFill>
                      <a:srgbClr val="3C58AD"/>
                    </a:solidFill>
                  </a:rPr>
                  <a:t>NN </a:t>
                </a:r>
                <a:r>
                  <a:rPr lang="en-US" sz="2800"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77" t="-1491" r="-773"/>
                </a:stretch>
              </a:blipFill>
            </p:spPr>
            <p:txBody>
              <a:bodyPr/>
              <a:lstStyle/>
              <a:p>
                <a:r>
                  <a:rPr lang="en-US">
                    <a:noFill/>
                  </a:rPr>
                  <a:t> </a:t>
                </a:r>
              </a:p>
            </p:txBody>
          </p:sp>
        </mc:Fallback>
      </mc:AlternateContent>
      <p:sp>
        <p:nvSpPr>
          <p:cNvPr id="6" name="TextBox 5"/>
          <p:cNvSpPr txBox="1"/>
          <p:nvPr/>
        </p:nvSpPr>
        <p:spPr>
          <a:xfrm>
            <a:off x="5212080" y="3464560"/>
            <a:ext cx="3721340"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solidFill>
                  <a:srgbClr val="3C58AD"/>
                </a:solidFill>
              </a:rPr>
              <a:t>Independent assumption </a:t>
            </a:r>
            <a:endParaRPr lang="en-US" sz="2600" dirty="0">
              <a:solidFill>
                <a:srgbClr val="3C58AD"/>
              </a:solidFill>
            </a:endParaRPr>
          </a:p>
        </p:txBody>
      </p:sp>
      <p:cxnSp>
        <p:nvCxnSpPr>
          <p:cNvPr id="7" name="Straight Arrow Connector 6"/>
          <p:cNvCxnSpPr/>
          <p:nvPr/>
        </p:nvCxnSpPr>
        <p:spPr>
          <a:xfrm flipH="1" flipV="1">
            <a:off x="2661920" y="3058160"/>
            <a:ext cx="4019826" cy="406400"/>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32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panose="020B0604020202020204" pitchFamily="34" charset="0"/>
                <a:cs typeface="Arial" panose="020B0604020202020204" pitchFamily="34" charset="0"/>
              </a:rPr>
              <a:t>Process </a:t>
            </a: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smtClean="0">
                <a:latin typeface="Arial" panose="020B0604020202020204" pitchFamily="34" charset="0"/>
                <a:cs typeface="Arial" panose="020B0604020202020204" pitchFamily="34" charset="0"/>
              </a:rPr>
              <a:t>List of all possible tag for each word in sentence</a:t>
            </a:r>
          </a:p>
          <a:p>
            <a:pPr>
              <a:buFont typeface="Wingdings" panose="05000000000000000000" pitchFamily="2" charset="2"/>
              <a:buChar char="v"/>
            </a:pPr>
            <a:r>
              <a:rPr lang="en-IN" dirty="0" err="1" smtClean="0">
                <a:latin typeface="Arial" panose="020B0604020202020204" pitchFamily="34" charset="0"/>
                <a:cs typeface="Arial" panose="020B0604020202020204" pitchFamily="34" charset="0"/>
              </a:rPr>
              <a:t>Eg</a:t>
            </a:r>
            <a:r>
              <a:rPr lang="en-IN" dirty="0" smtClean="0">
                <a:latin typeface="Arial" panose="020B0604020202020204" pitchFamily="34" charset="0"/>
                <a:cs typeface="Arial" panose="020B0604020202020204" pitchFamily="34" charset="0"/>
              </a:rPr>
              <a:t>:</a:t>
            </a:r>
          </a:p>
          <a:p>
            <a:pPr marL="0" indent="0">
              <a:buNone/>
            </a:pPr>
            <a:endParaRPr lang="en-IN" dirty="0" smtClean="0"/>
          </a:p>
          <a:p>
            <a:pPr marL="0" indent="0">
              <a:buNone/>
            </a:pPr>
            <a:endParaRPr lang="en-IN" dirty="0" smtClean="0"/>
          </a:p>
          <a:p>
            <a:pPr marL="0" indent="0">
              <a:buNone/>
            </a:pPr>
            <a:endParaRPr lang="en-IN" dirty="0" smtClean="0"/>
          </a:p>
          <a:p>
            <a:pPr>
              <a:buFont typeface="Wingdings" panose="05000000000000000000" pitchFamily="2" charset="2"/>
              <a:buChar char="v"/>
            </a:pPr>
            <a:r>
              <a:rPr lang="en-IN" dirty="0" smtClean="0"/>
              <a:t>Choose best suitable tag sequence</a:t>
            </a:r>
          </a:p>
          <a:p>
            <a:pPr marL="0" indent="0">
              <a:buNone/>
            </a:pPr>
            <a:r>
              <a:rPr lang="en-IN" dirty="0"/>
              <a:t> </a:t>
            </a:r>
            <a:r>
              <a:rPr lang="en-IN" dirty="0" smtClean="0"/>
              <a:t>              </a:t>
            </a:r>
            <a:endParaRPr lang="en-IN" dirty="0"/>
          </a:p>
        </p:txBody>
      </p:sp>
      <p:pic>
        <p:nvPicPr>
          <p:cNvPr id="4" name="Picture 3"/>
          <p:cNvPicPr>
            <a:picLocks noChangeAspect="1"/>
          </p:cNvPicPr>
          <p:nvPr/>
        </p:nvPicPr>
        <p:blipFill>
          <a:blip r:embed="rId2"/>
          <a:stretch>
            <a:fillRect/>
          </a:stretch>
        </p:blipFill>
        <p:spPr>
          <a:xfrm>
            <a:off x="2771774" y="3186906"/>
            <a:ext cx="2343150" cy="1352550"/>
          </a:xfrm>
          <a:prstGeom prst="rect">
            <a:avLst/>
          </a:prstGeom>
        </p:spPr>
      </p:pic>
      <p:pic>
        <p:nvPicPr>
          <p:cNvPr id="5" name="Picture 4"/>
          <p:cNvPicPr>
            <a:picLocks noChangeAspect="1"/>
          </p:cNvPicPr>
          <p:nvPr/>
        </p:nvPicPr>
        <p:blipFill>
          <a:blip r:embed="rId3"/>
          <a:stretch>
            <a:fillRect/>
          </a:stretch>
        </p:blipFill>
        <p:spPr>
          <a:xfrm>
            <a:off x="2895600" y="5562600"/>
            <a:ext cx="2219324" cy="685800"/>
          </a:xfrm>
          <a:prstGeom prst="rect">
            <a:avLst/>
          </a:prstGeom>
        </p:spPr>
      </p:pic>
    </p:spTree>
    <p:extLst>
      <p:ext uri="{BB962C8B-B14F-4D97-AF65-F5344CB8AC3E}">
        <p14:creationId xmlns:p14="http://schemas.microsoft.com/office/powerpoint/2010/main" val="49790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them together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Joint probability </a:t>
                </a:r>
                <a14:m>
                  <m:oMath xmlns:m="http://schemas.openxmlformats.org/officeDocument/2006/math">
                    <m:r>
                      <a:rPr lang="en-US" i="1">
                        <a:latin typeface="Cambria Math" charset="0"/>
                      </a:rPr>
                      <m:t>𝑃</m:t>
                    </m:r>
                    <m:r>
                      <a:rPr lang="en-US" i="1">
                        <a:latin typeface="Cambria Math" charset="0"/>
                      </a:rPr>
                      <m:t>(</m:t>
                    </m:r>
                    <m:r>
                      <a:rPr lang="en-US" b="1" i="1">
                        <a:latin typeface="Cambria Math" charset="0"/>
                      </a:rPr>
                      <m:t>𝒕</m:t>
                    </m:r>
                    <m:r>
                      <a:rPr lang="en-US" i="1">
                        <a:latin typeface="Cambria Math" charset="0"/>
                      </a:rPr>
                      <m:t>,</m:t>
                    </m:r>
                    <m:r>
                      <a:rPr lang="en-US" b="1" i="1">
                        <a:latin typeface="Cambria Math" charset="0"/>
                      </a:rPr>
                      <m:t>𝒘</m:t>
                    </m:r>
                    <m:r>
                      <a:rPr lang="en-US" i="1">
                        <a:latin typeface="Cambria Math" charset="0"/>
                      </a:rPr>
                      <m:t>)</m:t>
                    </m:r>
                  </m:oMath>
                </a14:m>
                <a:r>
                  <a:rPr lang="en-US" dirty="0"/>
                  <a:t> =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b="1" i="1">
                            <a:latin typeface="Cambria Math" charset="0"/>
                          </a:rPr>
                          <m:t>𝒕</m:t>
                        </m:r>
                      </m:e>
                    </m:d>
                    <m:r>
                      <a:rPr lang="en-US" i="1">
                        <a:latin typeface="Cambria Math" charset="0"/>
                      </a:rPr>
                      <m:t>𝑃</m:t>
                    </m:r>
                    <m:r>
                      <a:rPr lang="en-US" i="1">
                        <a:latin typeface="Cambria Math" charset="0"/>
                      </a:rPr>
                      <m:t>(</m:t>
                    </m:r>
                    <m:r>
                      <a:rPr lang="en-US" b="1" i="1">
                        <a:latin typeface="Cambria Math" charset="0"/>
                      </a:rPr>
                      <m:t>𝒘</m:t>
                    </m:r>
                    <m:r>
                      <a:rPr lang="en-US" b="1" i="1">
                        <a:latin typeface="Cambria Math" charset="0"/>
                      </a:rPr>
                      <m:t>|</m:t>
                    </m:r>
                    <m:r>
                      <a:rPr lang="en-US" b="1" i="1">
                        <a:latin typeface="Cambria Math" charset="0"/>
                      </a:rPr>
                      <m:t>𝒕</m:t>
                    </m:r>
                    <m:r>
                      <a:rPr lang="en-US" i="1">
                        <a:latin typeface="Cambria Math" charset="0"/>
                      </a:rPr>
                      <m:t>)</m:t>
                    </m:r>
                  </m:oMath>
                </a14:m>
                <a:endParaRPr lang="en-US" dirty="0"/>
              </a:p>
              <a:p>
                <a14:m>
                  <m:oMath xmlns:m="http://schemas.openxmlformats.org/officeDocument/2006/math">
                    <m:r>
                      <a:rPr lang="en-US" sz="2800" i="1">
                        <a:latin typeface="Cambria Math" charset="0"/>
                      </a:rPr>
                      <m:t>𝑃</m:t>
                    </m:r>
                    <m:d>
                      <m:dPr>
                        <m:ctrlPr>
                          <a:rPr lang="en-US" sz="2800" i="1">
                            <a:latin typeface="Cambria Math" panose="02040503050406030204" pitchFamily="18" charset="0"/>
                          </a:rPr>
                        </m:ctrlPr>
                      </m:dPr>
                      <m:e>
                        <m:r>
                          <a:rPr lang="en-US" sz="2800" b="1" i="1">
                            <a:latin typeface="Cambria Math" charset="0"/>
                          </a:rPr>
                          <m:t>𝒕</m:t>
                        </m:r>
                        <m:r>
                          <a:rPr lang="en-US" sz="2800" i="1">
                            <a:latin typeface="Cambria Math" charset="0"/>
                          </a:rPr>
                          <m:t>,</m:t>
                        </m:r>
                        <m:r>
                          <a:rPr lang="en-US" sz="2800" b="1" i="1">
                            <a:latin typeface="Cambria Math" charset="0"/>
                          </a:rPr>
                          <m:t>𝒘</m:t>
                        </m:r>
                      </m:e>
                    </m:d>
                  </m:oMath>
                </a14:m>
                <a:endParaRPr lang="en-US" sz="2800" b="1" i="1" dirty="0" smtClean="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charset="0"/>
                        </a:rPr>
                        <m:t>=</m:t>
                      </m:r>
                      <m:r>
                        <m:rPr>
                          <m:sty m:val="p"/>
                        </m:rPr>
                        <a:rPr lang="en-US" sz="2800">
                          <a:latin typeface="Cambria Math"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charset="0"/>
                                </a:rPr>
                                <m:t>t</m:t>
                              </m:r>
                            </m:e>
                            <m:sub>
                              <m:r>
                                <a:rPr lang="en-US" sz="2800">
                                  <a:latin typeface="Cambria Math" charset="0"/>
                                </a:rPr>
                                <m:t>1</m:t>
                              </m:r>
                            </m:sub>
                          </m:sSub>
                        </m:e>
                      </m:d>
                      <m:r>
                        <m:rPr>
                          <m:sty m:val="p"/>
                        </m:rPr>
                        <a:rPr lang="en-US" sz="2800">
                          <a:latin typeface="Cambria Math" charset="0"/>
                        </a:rPr>
                        <m:t>P</m:t>
                      </m:r>
                      <m:d>
                        <m:dPr>
                          <m:sep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charset="0"/>
                                </a:rPr>
                                <m:t>t</m:t>
                              </m:r>
                            </m:e>
                            <m:sub>
                              <m:r>
                                <a:rPr lang="en-US" sz="2800">
                                  <a:latin typeface="Cambria Math" charset="0"/>
                                </a:rPr>
                                <m:t>2</m:t>
                              </m:r>
                            </m:sub>
                          </m:sSub>
                        </m:e>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1</m:t>
                              </m:r>
                            </m:sub>
                          </m:sSub>
                        </m:e>
                      </m:d>
                      <m:r>
                        <a:rPr lang="en-US" sz="2800" i="1">
                          <a:latin typeface="Cambria Math" charset="0"/>
                        </a:rPr>
                        <m:t>𝑃</m:t>
                      </m:r>
                      <m:d>
                        <m:dPr>
                          <m:sep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3</m:t>
                              </m:r>
                            </m:sub>
                          </m:sSub>
                        </m:e>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2</m:t>
                              </m:r>
                            </m:sub>
                          </m:sSub>
                        </m:e>
                      </m:d>
                      <m:r>
                        <a:rPr lang="en-US" sz="2800" i="1">
                          <a:latin typeface="Cambria Math" charset="0"/>
                        </a:rPr>
                        <m:t>…</m:t>
                      </m:r>
                      <m:r>
                        <a:rPr lang="en-US" sz="2800" i="1">
                          <a:latin typeface="Cambria Math" charset="0"/>
                        </a:rPr>
                        <m:t>𝑃</m:t>
                      </m:r>
                      <m:d>
                        <m:dPr>
                          <m:sep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𝑛</m:t>
                              </m:r>
                            </m:sub>
                          </m:sSub>
                        </m:e>
                        <m:e>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𝑛</m:t>
                              </m:r>
                              <m:r>
                                <a:rPr lang="en-US" sz="2800" i="1">
                                  <a:latin typeface="Cambria Math" charset="0"/>
                                </a:rPr>
                                <m:t>−1</m:t>
                              </m:r>
                            </m:sub>
                          </m:sSub>
                        </m:e>
                      </m:d>
                    </m:oMath>
                    <m:oMath xmlns:m="http://schemas.openxmlformats.org/officeDocument/2006/math">
                      <m:r>
                        <a:rPr lang="en-US" sz="2600" b="0" i="1" smtClean="0">
                          <a:latin typeface="Cambria Math" charset="0"/>
                        </a:rPr>
                        <m:t>    </m:t>
                      </m:r>
                      <m:r>
                        <a:rPr lang="en-US" sz="2600" b="0" i="1" smtClean="0">
                          <a:latin typeface="Cambria Math" charset="0"/>
                        </a:rPr>
                        <m:t>𝑃</m:t>
                      </m:r>
                      <m:d>
                        <m:dPr>
                          <m:sep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charset="0"/>
                                </a:rPr>
                                <m:t>𝑤</m:t>
                              </m:r>
                            </m:e>
                            <m:sub>
                              <m:r>
                                <a:rPr lang="en-US" sz="2600" b="0" i="1" smtClean="0">
                                  <a:latin typeface="Cambria Math" charset="0"/>
                                </a:rPr>
                                <m:t>1</m:t>
                              </m:r>
                            </m:sub>
                          </m:sSub>
                        </m:e>
                        <m:e>
                          <m:sSub>
                            <m:sSubPr>
                              <m:ctrlPr>
                                <a:rPr lang="en-US" sz="2600" b="0" i="1" smtClean="0">
                                  <a:latin typeface="Cambria Math" panose="02040503050406030204" pitchFamily="18" charset="0"/>
                                </a:rPr>
                              </m:ctrlPr>
                            </m:sSubPr>
                            <m:e>
                              <m:r>
                                <a:rPr lang="en-US" sz="2600" b="0" i="1" smtClean="0">
                                  <a:latin typeface="Cambria Math" charset="0"/>
                                </a:rPr>
                                <m:t>𝑡</m:t>
                              </m:r>
                            </m:e>
                            <m:sub>
                              <m:r>
                                <a:rPr lang="en-US" sz="2600" b="0" i="1" smtClean="0">
                                  <a:latin typeface="Cambria Math" charset="0"/>
                                </a:rPr>
                                <m:t>1</m:t>
                              </m:r>
                            </m:sub>
                          </m:sSub>
                        </m:e>
                      </m:d>
                      <m:r>
                        <a:rPr lang="en-US" sz="2600" b="0" i="1" smtClean="0">
                          <a:latin typeface="Cambria Math" charset="0"/>
                        </a:rPr>
                        <m:t>𝑃</m:t>
                      </m:r>
                      <m:d>
                        <m:dPr>
                          <m:sep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charset="0"/>
                                </a:rPr>
                                <m:t>𝑤</m:t>
                              </m:r>
                            </m:e>
                            <m:sub>
                              <m:r>
                                <a:rPr lang="en-US" sz="2600" b="0" i="1" smtClean="0">
                                  <a:latin typeface="Cambria Math" charset="0"/>
                                </a:rPr>
                                <m:t>2</m:t>
                              </m:r>
                            </m:sub>
                          </m:sSub>
                        </m:e>
                        <m:e>
                          <m:sSub>
                            <m:sSubPr>
                              <m:ctrlPr>
                                <a:rPr lang="en-US" sz="2600" b="0" i="1" smtClean="0">
                                  <a:latin typeface="Cambria Math" panose="02040503050406030204" pitchFamily="18" charset="0"/>
                                </a:rPr>
                              </m:ctrlPr>
                            </m:sSubPr>
                            <m:e>
                              <m:r>
                                <a:rPr lang="en-US" sz="2600" b="0" i="1" smtClean="0">
                                  <a:latin typeface="Cambria Math" charset="0"/>
                                </a:rPr>
                                <m:t>𝑡</m:t>
                              </m:r>
                            </m:e>
                            <m:sub>
                              <m:r>
                                <a:rPr lang="en-US" sz="2600" b="0" i="1" smtClean="0">
                                  <a:latin typeface="Cambria Math" charset="0"/>
                                </a:rPr>
                                <m:t>2</m:t>
                              </m:r>
                            </m:sub>
                          </m:sSub>
                        </m:e>
                      </m:d>
                      <m:r>
                        <a:rPr lang="en-US" sz="2600" b="0" i="1" smtClean="0">
                          <a:latin typeface="Cambria Math" charset="0"/>
                        </a:rPr>
                        <m:t>…</m:t>
                      </m:r>
                      <m:r>
                        <a:rPr lang="en-US" sz="2600" b="0" i="1" smtClean="0">
                          <a:latin typeface="Cambria Math" charset="0"/>
                        </a:rPr>
                        <m:t>𝑃</m:t>
                      </m:r>
                      <m:r>
                        <a:rPr lang="en-US" sz="2600" b="0" i="1" smtClean="0">
                          <a:latin typeface="Cambria Math" charset="0"/>
                        </a:rPr>
                        <m:t>(</m:t>
                      </m:r>
                      <m:sSub>
                        <m:sSubPr>
                          <m:ctrlPr>
                            <a:rPr lang="en-US" sz="2600" b="0" i="1" smtClean="0">
                              <a:latin typeface="Cambria Math" panose="02040503050406030204" pitchFamily="18" charset="0"/>
                            </a:rPr>
                          </m:ctrlPr>
                        </m:sSubPr>
                        <m:e>
                          <m:r>
                            <a:rPr lang="en-US" sz="2600" b="0" i="1" smtClean="0">
                              <a:latin typeface="Cambria Math" charset="0"/>
                            </a:rPr>
                            <m:t>𝑤</m:t>
                          </m:r>
                        </m:e>
                        <m:sub>
                          <m:r>
                            <a:rPr lang="en-US" sz="2600" b="0" i="1" smtClean="0">
                              <a:latin typeface="Cambria Math" charset="0"/>
                            </a:rPr>
                            <m:t>𝑛</m:t>
                          </m:r>
                        </m:sub>
                      </m:sSub>
                      <m:r>
                        <a:rPr lang="en-US" sz="2600" b="0" i="1" smtClean="0">
                          <a:latin typeface="Cambria Math" charset="0"/>
                        </a:rPr>
                        <m:t>∣</m:t>
                      </m:r>
                      <m:sSub>
                        <m:sSubPr>
                          <m:ctrlPr>
                            <a:rPr lang="en-US" sz="2600" b="0" i="1" smtClean="0">
                              <a:latin typeface="Cambria Math" panose="02040503050406030204" pitchFamily="18" charset="0"/>
                            </a:rPr>
                          </m:ctrlPr>
                        </m:sSubPr>
                        <m:e>
                          <m:r>
                            <a:rPr lang="en-US" sz="2600" b="0" i="1" smtClean="0">
                              <a:latin typeface="Cambria Math" charset="0"/>
                            </a:rPr>
                            <m:t>𝑡</m:t>
                          </m:r>
                        </m:e>
                        <m:sub>
                          <m:r>
                            <a:rPr lang="en-US" sz="2600" b="0" i="1" smtClean="0">
                              <a:latin typeface="Cambria Math" charset="0"/>
                            </a:rPr>
                            <m:t>𝑛</m:t>
                          </m:r>
                        </m:sub>
                      </m:sSub>
                      <m:r>
                        <a:rPr lang="en-US" sz="2600" b="0" i="1" smtClean="0">
                          <a:latin typeface="Cambria Math" charset="0"/>
                        </a:rPr>
                        <m:t>)</m:t>
                      </m:r>
                    </m:oMath>
                  </m:oMathPara>
                </a14:m>
                <a:endParaRPr lang="en-US" sz="2600" dirty="0" smtClean="0"/>
              </a:p>
              <a:p>
                <a:pPr marL="0" indent="0">
                  <a:buNone/>
                </a:pPr>
                <a14:m>
                  <m:oMath xmlns:m="http://schemas.openxmlformats.org/officeDocument/2006/math">
                    <m:r>
                      <a:rPr lang="en-US" b="0" i="1" smtClean="0">
                        <a:latin typeface="Cambria Math" charset="0"/>
                      </a:rPr>
                      <m:t>       =</m:t>
                    </m:r>
                    <m:sSubSup>
                      <m:sSubSupPr>
                        <m:ctrlPr>
                          <a:rPr lang="en-US" b="0" i="1" smtClean="0">
                            <a:latin typeface="Cambria Math" panose="02040503050406030204" pitchFamily="18" charset="0"/>
                          </a:rPr>
                        </m:ctrlPr>
                      </m:sSubSupPr>
                      <m:e>
                        <m:r>
                          <m:rPr>
                            <m:sty m:val="p"/>
                          </m:rPr>
                          <a:rPr lang="en-US" b="0" i="0" smtClean="0">
                            <a:latin typeface="Cambria Math" charset="0"/>
                          </a:rPr>
                          <m:t>Π</m:t>
                        </m:r>
                      </m:e>
                      <m:sub>
                        <m:r>
                          <a:rPr lang="en-US" b="0" i="1" smtClean="0">
                            <a:latin typeface="Cambria Math" charset="0"/>
                          </a:rPr>
                          <m:t>𝑖</m:t>
                        </m:r>
                        <m:r>
                          <a:rPr lang="en-US" b="0" i="1" smtClean="0">
                            <a:latin typeface="Cambria Math" charset="0"/>
                          </a:rPr>
                          <m:t>=1</m:t>
                        </m:r>
                      </m:sub>
                      <m:sup>
                        <m:r>
                          <a:rPr lang="en-US" b="0" i="1" smtClean="0">
                            <a:latin typeface="Cambria Math" charset="0"/>
                          </a:rPr>
                          <m:t>𝑛</m:t>
                        </m:r>
                      </m:sup>
                    </m:sSubSup>
                    <m:r>
                      <a:rPr lang="en-US" b="0" i="1">
                        <a:latin typeface="Cambria Math"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e>
                        <m:sSub>
                          <m:sSubPr>
                            <m:ctrlPr>
                              <a:rPr lang="en-US" i="1" smtClean="0">
                                <a:latin typeface="Cambria Math" panose="02040503050406030204" pitchFamily="18" charset="0"/>
                              </a:rPr>
                            </m:ctrlPr>
                          </m:sSubPr>
                          <m:e>
                            <m:r>
                              <a:rPr lang="en-US" b="0" i="1">
                                <a:latin typeface="Cambria Math" charset="0"/>
                              </a:rPr>
                              <m:t>𝑡</m:t>
                            </m:r>
                          </m:e>
                          <m:sub>
                            <m:r>
                              <a:rPr lang="en-US" b="0" i="1" smtClean="0">
                                <a:latin typeface="Cambria Math" charset="0"/>
                              </a:rPr>
                              <m:t>𝑖</m:t>
                            </m:r>
                          </m:sub>
                        </m:sSub>
                      </m:e>
                    </m:d>
                    <m:r>
                      <a:rPr lang="en-US" sz="3200" i="1">
                        <a:latin typeface="Cambria Math" charset="0"/>
                      </a:rPr>
                      <m:t>𝑃</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𝑡</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𝑡</m:t>
                            </m:r>
                          </m:e>
                          <m:sub>
                            <m:r>
                              <a:rPr lang="en-US" sz="3200" i="1">
                                <a:latin typeface="Cambria Math" charset="0"/>
                              </a:rPr>
                              <m:t>𝑖</m:t>
                            </m:r>
                            <m:r>
                              <a:rPr lang="en-US" sz="3200" i="1">
                                <a:latin typeface="Cambria Math" charset="0"/>
                              </a:rPr>
                              <m:t>−1</m:t>
                            </m:r>
                          </m:sub>
                        </m:sSub>
                      </m:e>
                    </m:d>
                  </m:oMath>
                </a14:m>
                <a:r>
                  <a:rPr lang="en-US" dirty="0" smtClean="0"/>
                  <a:t> </a:t>
                </a:r>
                <a:endParaRPr lang="en-US" dirty="0"/>
              </a:p>
              <a:p>
                <a:pPr marL="0" indent="0">
                  <a:buNone/>
                </a:pPr>
                <a:r>
                  <a:rPr lang="en-US" dirty="0" smtClean="0"/>
                  <a:t>e.g., </a:t>
                </a:r>
                <a:r>
                  <a:rPr lang="en-US" sz="3200" dirty="0"/>
                  <a:t>P(a smart dog </a:t>
                </a:r>
                <a:r>
                  <a:rPr lang="en-US" sz="3200" dirty="0" smtClean="0"/>
                  <a:t>, </a:t>
                </a:r>
                <a:r>
                  <a:rPr lang="en-US" sz="3200" dirty="0">
                    <a:solidFill>
                      <a:srgbClr val="3C58AD"/>
                    </a:solidFill>
                  </a:rPr>
                  <a:t>DD JJ NN </a:t>
                </a:r>
                <a:r>
                  <a:rPr lang="en-US" sz="3200" dirty="0" smtClean="0"/>
                  <a:t>)</a:t>
                </a:r>
              </a:p>
              <a:p>
                <a:pPr marL="0" indent="0">
                  <a:buNone/>
                </a:pPr>
                <a:r>
                  <a:rPr lang="en-US" sz="3200" dirty="0"/>
                  <a:t>	</a:t>
                </a:r>
                <a:r>
                  <a:rPr lang="en-US" sz="3200" dirty="0" smtClean="0"/>
                  <a:t>=</a:t>
                </a:r>
                <a:r>
                  <a:rPr lang="en-US" sz="2800" dirty="0"/>
                  <a:t> P(a </a:t>
                </a:r>
                <a:r>
                  <a:rPr lang="en-US" sz="2800" dirty="0" smtClean="0"/>
                  <a:t>| </a:t>
                </a:r>
                <a:r>
                  <a:rPr lang="en-US" sz="2800" dirty="0" smtClean="0">
                    <a:solidFill>
                      <a:srgbClr val="3C58AD"/>
                    </a:solidFill>
                  </a:rPr>
                  <a:t>DD</a:t>
                </a:r>
                <a:r>
                  <a:rPr lang="en-US" sz="2800" dirty="0" smtClean="0"/>
                  <a:t>) P(smart |</a:t>
                </a:r>
                <a:r>
                  <a:rPr lang="en-US" sz="2800" dirty="0">
                    <a:solidFill>
                      <a:srgbClr val="3C58AD"/>
                    </a:solidFill>
                  </a:rPr>
                  <a:t> </a:t>
                </a:r>
                <a:r>
                  <a:rPr lang="en-US" sz="2800" dirty="0" smtClean="0">
                    <a:solidFill>
                      <a:srgbClr val="3C58AD"/>
                    </a:solidFill>
                  </a:rPr>
                  <a:t>JJ</a:t>
                </a:r>
                <a:r>
                  <a:rPr lang="en-US" sz="2800" dirty="0" smtClean="0"/>
                  <a:t> ) P( dog </a:t>
                </a:r>
                <a:r>
                  <a:rPr lang="en-US" sz="2800" dirty="0"/>
                  <a:t>| </a:t>
                </a:r>
                <a:r>
                  <a:rPr lang="en-US" sz="2800" dirty="0" smtClean="0">
                    <a:solidFill>
                      <a:srgbClr val="3C58AD"/>
                    </a:solidFill>
                  </a:rPr>
                  <a:t>NN </a:t>
                </a:r>
                <a:r>
                  <a:rPr lang="en-US" sz="2800" dirty="0" smtClean="0"/>
                  <a:t>)</a:t>
                </a:r>
              </a:p>
              <a:p>
                <a:pPr marL="0" indent="0">
                  <a:buNone/>
                </a:pPr>
                <a:r>
                  <a:rPr lang="en-US" sz="3200" dirty="0" smtClean="0"/>
                  <a:t>         </a:t>
                </a:r>
                <a:r>
                  <a:rPr lang="en-US" sz="2600" dirty="0" smtClean="0"/>
                  <a:t>P(</a:t>
                </a:r>
                <a:r>
                  <a:rPr lang="en-US" sz="2600" dirty="0" smtClean="0">
                    <a:solidFill>
                      <a:srgbClr val="3C58AD"/>
                    </a:solidFill>
                  </a:rPr>
                  <a:t>DD | start</a:t>
                </a:r>
                <a:r>
                  <a:rPr lang="en-US" sz="2600" dirty="0" smtClean="0"/>
                  <a:t>) </a:t>
                </a:r>
                <a:r>
                  <a:rPr lang="en-US" sz="2600" dirty="0" smtClean="0">
                    <a:solidFill>
                      <a:srgbClr val="3C58AD"/>
                    </a:solidFill>
                  </a:rPr>
                  <a:t>P(JJ | DD</a:t>
                </a:r>
                <a:r>
                  <a:rPr lang="en-US" sz="2600" dirty="0" smtClean="0"/>
                  <a:t>) P(</a:t>
                </a:r>
                <a:r>
                  <a:rPr lang="en-US" sz="2600" dirty="0" smtClean="0">
                    <a:solidFill>
                      <a:srgbClr val="3C58AD"/>
                    </a:solidFill>
                  </a:rPr>
                  <a:t>NN | JJ </a:t>
                </a:r>
                <a:r>
                  <a:rPr lang="en-US" sz="2600"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77" t="-1491"/>
                </a:stretch>
              </a:blipFill>
            </p:spPr>
            <p:txBody>
              <a:bodyPr/>
              <a:lstStyle/>
              <a:p>
                <a:r>
                  <a:rPr lang="en-US">
                    <a:noFill/>
                  </a:rPr>
                  <a:t> </a:t>
                </a:r>
              </a:p>
            </p:txBody>
          </p:sp>
        </mc:Fallback>
      </mc:AlternateContent>
    </p:spTree>
    <p:extLst>
      <p:ext uri="{BB962C8B-B14F-4D97-AF65-F5344CB8AC3E}">
        <p14:creationId xmlns:p14="http://schemas.microsoft.com/office/powerpoint/2010/main" val="10453575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them together</a:t>
            </a:r>
            <a:endParaRPr lang="en-US" dirty="0"/>
          </a:p>
        </p:txBody>
      </p:sp>
      <p:sp>
        <p:nvSpPr>
          <p:cNvPr id="3" name="Content Placeholder 2"/>
          <p:cNvSpPr>
            <a:spLocks noGrp="1"/>
          </p:cNvSpPr>
          <p:nvPr>
            <p:ph idx="1"/>
          </p:nvPr>
        </p:nvSpPr>
        <p:spPr/>
        <p:txBody>
          <a:bodyPr/>
          <a:lstStyle/>
          <a:p>
            <a:r>
              <a:rPr lang="en-US" dirty="0" smtClean="0"/>
              <a:t>Two independent assumptions</a:t>
            </a:r>
          </a:p>
          <a:p>
            <a:pPr lvl="1"/>
            <a:r>
              <a:rPr lang="en-US" dirty="0" smtClean="0"/>
              <a:t>Approximate P(</a:t>
            </a:r>
            <a:r>
              <a:rPr lang="en-US" b="1" dirty="0" smtClean="0"/>
              <a:t>t</a:t>
            </a:r>
            <a:r>
              <a:rPr lang="en-US" dirty="0" smtClean="0"/>
              <a:t>) by a bi(or N)-gram model </a:t>
            </a:r>
          </a:p>
          <a:p>
            <a:pPr lvl="1"/>
            <a:r>
              <a:rPr lang="en-US" dirty="0" smtClean="0"/>
              <a:t>Assume each word depends only on its </a:t>
            </a:r>
            <a:r>
              <a:rPr lang="en-US" dirty="0" err="1" smtClean="0"/>
              <a:t>POStag</a:t>
            </a:r>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1812290" y="3667827"/>
            <a:ext cx="6515100" cy="257342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7050" y="4807713"/>
                <a:ext cx="1772729" cy="646331"/>
              </a:xfrm>
              <a:prstGeom prst="rect">
                <a:avLst/>
              </a:prstGeom>
              <a:noFill/>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7050" y="4807713"/>
                <a:ext cx="1772729" cy="646331"/>
              </a:xfrm>
              <a:prstGeom prst="rect">
                <a:avLst/>
              </a:prstGeom>
              <a:blipFill rotWithShape="0">
                <a:blip r:embed="rId3"/>
                <a:stretch>
                  <a:fillRect l="-1718" t="-2830"/>
                </a:stretch>
              </a:blipFill>
            </p:spPr>
            <p:txBody>
              <a:bodyPr/>
              <a:lstStyle/>
              <a:p>
                <a:r>
                  <a:rPr lang="en-US">
                    <a:noFill/>
                  </a:rPr>
                  <a:t> </a:t>
                </a:r>
              </a:p>
            </p:txBody>
          </p:sp>
        </mc:Fallback>
      </mc:AlternateContent>
      <p:cxnSp>
        <p:nvCxnSpPr>
          <p:cNvPr id="8" name="Straight Arrow Connector 7"/>
          <p:cNvCxnSpPr/>
          <p:nvPr/>
        </p:nvCxnSpPr>
        <p:spPr>
          <a:xfrm flipV="1">
            <a:off x="1066800" y="4497546"/>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4308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Example1-HMM</a:t>
            </a:r>
            <a:endParaRPr lang="en-IN" dirty="0"/>
          </a:p>
        </p:txBody>
      </p:sp>
      <p:sp>
        <p:nvSpPr>
          <p:cNvPr id="3" name="Content Placeholder 2"/>
          <p:cNvSpPr>
            <a:spLocks noGrp="1"/>
          </p:cNvSpPr>
          <p:nvPr>
            <p:ph idx="1"/>
          </p:nvPr>
        </p:nvSpPr>
        <p:spPr/>
        <p:txBody>
          <a:bodyPr/>
          <a:lstStyle/>
          <a:p>
            <a:pPr marL="0" indent="0">
              <a:buNone/>
            </a:pPr>
            <a:r>
              <a:rPr lang="en-IN" dirty="0" smtClean="0"/>
              <a:t>Will can spot Mary</a:t>
            </a:r>
          </a:p>
          <a:p>
            <a:pPr marL="0" indent="0">
              <a:buNone/>
            </a:pPr>
            <a:r>
              <a:rPr lang="en-IN" dirty="0" smtClean="0"/>
              <a:t>   M   V     </a:t>
            </a:r>
            <a:r>
              <a:rPr lang="en-IN" dirty="0"/>
              <a:t>N</a:t>
            </a:r>
            <a:r>
              <a:rPr lang="en-IN" dirty="0" smtClean="0"/>
              <a:t>       N</a:t>
            </a:r>
          </a:p>
          <a:p>
            <a:pPr marL="0" indent="0">
              <a:buNone/>
            </a:pPr>
            <a:r>
              <a:rPr lang="en-IN" dirty="0" smtClean="0"/>
              <a:t>Will Can spot Mary</a:t>
            </a:r>
          </a:p>
          <a:p>
            <a:pPr marL="0" indent="0">
              <a:buNone/>
            </a:pPr>
            <a:r>
              <a:rPr lang="en-IN" dirty="0"/>
              <a:t> </a:t>
            </a:r>
            <a:r>
              <a:rPr lang="en-IN" dirty="0" smtClean="0"/>
              <a:t>  N      M    V        N </a:t>
            </a:r>
            <a:endParaRPr lang="en-IN" dirty="0"/>
          </a:p>
        </p:txBody>
      </p:sp>
    </p:spTree>
    <p:extLst>
      <p:ext uri="{BB962C8B-B14F-4D97-AF65-F5344CB8AC3E}">
        <p14:creationId xmlns:p14="http://schemas.microsoft.com/office/powerpoint/2010/main" val="282055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Emission probabilities</a:t>
            </a:r>
            <a:endParaRPr lang="en-IN" dirty="0"/>
          </a:p>
        </p:txBody>
      </p:sp>
      <p:pic>
        <p:nvPicPr>
          <p:cNvPr id="8" name="Picture 7"/>
          <p:cNvPicPr>
            <a:picLocks noChangeAspect="1"/>
          </p:cNvPicPr>
          <p:nvPr/>
        </p:nvPicPr>
        <p:blipFill>
          <a:blip r:embed="rId2"/>
          <a:stretch>
            <a:fillRect/>
          </a:stretch>
        </p:blipFill>
        <p:spPr>
          <a:xfrm>
            <a:off x="228600" y="1524000"/>
            <a:ext cx="2543175" cy="2124075"/>
          </a:xfrm>
          <a:prstGeom prst="rect">
            <a:avLst/>
          </a:prstGeom>
        </p:spPr>
      </p:pic>
      <p:pic>
        <p:nvPicPr>
          <p:cNvPr id="9" name="Picture 8"/>
          <p:cNvPicPr>
            <a:picLocks noChangeAspect="1"/>
          </p:cNvPicPr>
          <p:nvPr/>
        </p:nvPicPr>
        <p:blipFill>
          <a:blip r:embed="rId3"/>
          <a:stretch>
            <a:fillRect/>
          </a:stretch>
        </p:blipFill>
        <p:spPr>
          <a:xfrm>
            <a:off x="5406840" y="819031"/>
            <a:ext cx="2857500" cy="2476500"/>
          </a:xfrm>
          <a:prstGeom prst="rect">
            <a:avLst/>
          </a:prstGeom>
        </p:spPr>
      </p:pic>
      <p:pic>
        <p:nvPicPr>
          <p:cNvPr id="10" name="Picture 9"/>
          <p:cNvPicPr>
            <a:picLocks noChangeAspect="1"/>
          </p:cNvPicPr>
          <p:nvPr/>
        </p:nvPicPr>
        <p:blipFill>
          <a:blip r:embed="rId4"/>
          <a:stretch>
            <a:fillRect/>
          </a:stretch>
        </p:blipFill>
        <p:spPr>
          <a:xfrm>
            <a:off x="404717" y="4191000"/>
            <a:ext cx="2581275" cy="2105025"/>
          </a:xfrm>
          <a:prstGeom prst="rect">
            <a:avLst/>
          </a:prstGeom>
        </p:spPr>
      </p:pic>
      <p:pic>
        <p:nvPicPr>
          <p:cNvPr id="11" name="Picture 10"/>
          <p:cNvPicPr>
            <a:picLocks noChangeAspect="1"/>
          </p:cNvPicPr>
          <p:nvPr/>
        </p:nvPicPr>
        <p:blipFill>
          <a:blip r:embed="rId5"/>
          <a:stretch>
            <a:fillRect/>
          </a:stretch>
        </p:blipFill>
        <p:spPr>
          <a:xfrm>
            <a:off x="4724400" y="5064316"/>
            <a:ext cx="1619250" cy="1333500"/>
          </a:xfrm>
          <a:prstGeom prst="rect">
            <a:avLst/>
          </a:prstGeom>
        </p:spPr>
      </p:pic>
      <p:pic>
        <p:nvPicPr>
          <p:cNvPr id="12" name="Picture 11"/>
          <p:cNvPicPr>
            <a:picLocks noChangeAspect="1"/>
          </p:cNvPicPr>
          <p:nvPr/>
        </p:nvPicPr>
        <p:blipFill>
          <a:blip r:embed="rId6"/>
          <a:stretch>
            <a:fillRect/>
          </a:stretch>
        </p:blipFill>
        <p:spPr>
          <a:xfrm>
            <a:off x="6400800" y="3733800"/>
            <a:ext cx="1076325" cy="1190625"/>
          </a:xfrm>
          <a:prstGeom prst="rect">
            <a:avLst/>
          </a:prstGeom>
        </p:spPr>
      </p:pic>
      <p:pic>
        <p:nvPicPr>
          <p:cNvPr id="13" name="Picture 12"/>
          <p:cNvPicPr>
            <a:picLocks noChangeAspect="1"/>
          </p:cNvPicPr>
          <p:nvPr/>
        </p:nvPicPr>
        <p:blipFill>
          <a:blip r:embed="rId7"/>
          <a:stretch>
            <a:fillRect/>
          </a:stretch>
        </p:blipFill>
        <p:spPr>
          <a:xfrm>
            <a:off x="7810500" y="5188141"/>
            <a:ext cx="1333500" cy="1085850"/>
          </a:xfrm>
          <a:prstGeom prst="rect">
            <a:avLst/>
          </a:prstGeom>
        </p:spPr>
      </p:pic>
    </p:spTree>
    <p:extLst>
      <p:ext uri="{BB962C8B-B14F-4D97-AF65-F5344CB8AC3E}">
        <p14:creationId xmlns:p14="http://schemas.microsoft.com/office/powerpoint/2010/main" val="4272529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Transition probabilities</a:t>
            </a:r>
            <a:endParaRPr lang="en-IN" dirty="0"/>
          </a:p>
        </p:txBody>
      </p:sp>
      <p:pic>
        <p:nvPicPr>
          <p:cNvPr id="4" name="Content Placeholder 3"/>
          <p:cNvPicPr>
            <a:picLocks noGrp="1" noChangeAspect="1"/>
          </p:cNvPicPr>
          <p:nvPr>
            <p:ph idx="1"/>
          </p:nvPr>
        </p:nvPicPr>
        <p:blipFill>
          <a:blip r:embed="rId2"/>
          <a:stretch>
            <a:fillRect/>
          </a:stretch>
        </p:blipFill>
        <p:spPr>
          <a:xfrm>
            <a:off x="76200" y="1447800"/>
            <a:ext cx="3605212" cy="2514600"/>
          </a:xfrm>
          <a:prstGeom prst="rect">
            <a:avLst/>
          </a:prstGeom>
        </p:spPr>
      </p:pic>
      <p:pic>
        <p:nvPicPr>
          <p:cNvPr id="5" name="Picture 4"/>
          <p:cNvPicPr>
            <a:picLocks noChangeAspect="1"/>
          </p:cNvPicPr>
          <p:nvPr/>
        </p:nvPicPr>
        <p:blipFill>
          <a:blip r:embed="rId3"/>
          <a:stretch>
            <a:fillRect/>
          </a:stretch>
        </p:blipFill>
        <p:spPr>
          <a:xfrm>
            <a:off x="4876800" y="1676400"/>
            <a:ext cx="3200400" cy="2009775"/>
          </a:xfrm>
          <a:prstGeom prst="rect">
            <a:avLst/>
          </a:prstGeom>
        </p:spPr>
      </p:pic>
      <p:pic>
        <p:nvPicPr>
          <p:cNvPr id="6" name="Picture 5"/>
          <p:cNvPicPr>
            <a:picLocks noChangeAspect="1"/>
          </p:cNvPicPr>
          <p:nvPr/>
        </p:nvPicPr>
        <p:blipFill>
          <a:blip r:embed="rId4"/>
          <a:stretch>
            <a:fillRect/>
          </a:stretch>
        </p:blipFill>
        <p:spPr>
          <a:xfrm>
            <a:off x="4936704" y="3962400"/>
            <a:ext cx="3140496" cy="2514600"/>
          </a:xfrm>
          <a:prstGeom prst="rect">
            <a:avLst/>
          </a:prstGeom>
        </p:spPr>
      </p:pic>
      <p:pic>
        <p:nvPicPr>
          <p:cNvPr id="7" name="Content Placeholder 3"/>
          <p:cNvPicPr>
            <a:picLocks noChangeAspect="1"/>
          </p:cNvPicPr>
          <p:nvPr/>
        </p:nvPicPr>
        <p:blipFill>
          <a:blip r:embed="rId5"/>
          <a:stretch>
            <a:fillRect/>
          </a:stretch>
        </p:blipFill>
        <p:spPr bwMode="auto">
          <a:xfrm>
            <a:off x="38100" y="4261701"/>
            <a:ext cx="4610100" cy="2790825"/>
          </a:xfrm>
          <a:prstGeom prst="rect">
            <a:avLst/>
          </a:prstGeom>
          <a:noFill/>
          <a:ln w="9525">
            <a:noFill/>
            <a:miter lim="800000"/>
            <a:headEnd/>
            <a:tailEnd/>
          </a:ln>
        </p:spPr>
      </p:pic>
    </p:spTree>
    <p:extLst>
      <p:ext uri="{BB962C8B-B14F-4D97-AF65-F5344CB8AC3E}">
        <p14:creationId xmlns:p14="http://schemas.microsoft.com/office/powerpoint/2010/main" val="16344838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24788" y="1524000"/>
            <a:ext cx="4814888" cy="2905125"/>
          </a:xfrm>
          <a:prstGeom prst="rect">
            <a:avLst/>
          </a:prstGeom>
        </p:spPr>
      </p:pic>
      <p:pic>
        <p:nvPicPr>
          <p:cNvPr id="7" name="Picture 6"/>
          <p:cNvPicPr>
            <a:picLocks noChangeAspect="1"/>
          </p:cNvPicPr>
          <p:nvPr/>
        </p:nvPicPr>
        <p:blipFill>
          <a:blip r:embed="rId3"/>
          <a:stretch>
            <a:fillRect/>
          </a:stretch>
        </p:blipFill>
        <p:spPr>
          <a:xfrm>
            <a:off x="609600" y="4828381"/>
            <a:ext cx="2981325" cy="466725"/>
          </a:xfrm>
          <a:prstGeom prst="rect">
            <a:avLst/>
          </a:prstGeom>
        </p:spPr>
      </p:pic>
      <p:pic>
        <p:nvPicPr>
          <p:cNvPr id="8" name="Picture 7"/>
          <p:cNvPicPr>
            <a:picLocks noChangeAspect="1"/>
          </p:cNvPicPr>
          <p:nvPr/>
        </p:nvPicPr>
        <p:blipFill>
          <a:blip r:embed="rId4"/>
          <a:stretch>
            <a:fillRect/>
          </a:stretch>
        </p:blipFill>
        <p:spPr>
          <a:xfrm>
            <a:off x="4873645" y="1676400"/>
            <a:ext cx="4117955" cy="2924175"/>
          </a:xfrm>
          <a:prstGeom prst="rect">
            <a:avLst/>
          </a:prstGeom>
        </p:spPr>
      </p:pic>
      <p:pic>
        <p:nvPicPr>
          <p:cNvPr id="9" name="Picture 8"/>
          <p:cNvPicPr>
            <a:picLocks noChangeAspect="1"/>
          </p:cNvPicPr>
          <p:nvPr/>
        </p:nvPicPr>
        <p:blipFill>
          <a:blip r:embed="rId5"/>
          <a:stretch>
            <a:fillRect/>
          </a:stretch>
        </p:blipFill>
        <p:spPr>
          <a:xfrm>
            <a:off x="4765684" y="4828381"/>
            <a:ext cx="4333875" cy="466725"/>
          </a:xfrm>
          <a:prstGeom prst="rect">
            <a:avLst/>
          </a:prstGeom>
        </p:spPr>
      </p:pic>
      <p:sp>
        <p:nvSpPr>
          <p:cNvPr id="10" name="TextBox 9"/>
          <p:cNvSpPr txBox="1"/>
          <p:nvPr/>
        </p:nvSpPr>
        <p:spPr>
          <a:xfrm>
            <a:off x="990600" y="5638800"/>
            <a:ext cx="5181600" cy="338554"/>
          </a:xfrm>
          <a:prstGeom prst="rect">
            <a:avLst/>
          </a:prstGeom>
          <a:noFill/>
        </p:spPr>
        <p:txBody>
          <a:bodyPr wrap="square" rtlCol="0">
            <a:spAutoFit/>
          </a:bodyPr>
          <a:lstStyle/>
          <a:p>
            <a:r>
              <a:rPr lang="en-IN" dirty="0" smtClean="0"/>
              <a:t>Correct sentence is Will/N can/M Spot/V Mary /N</a:t>
            </a:r>
            <a:endParaRPr lang="en-IN" dirty="0"/>
          </a:p>
        </p:txBody>
      </p:sp>
    </p:spTree>
    <p:extLst>
      <p:ext uri="{BB962C8B-B14F-4D97-AF65-F5344CB8AC3E}">
        <p14:creationId xmlns:p14="http://schemas.microsoft.com/office/powerpoint/2010/main" val="25992021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Thank You</a:t>
            </a:r>
            <a:r>
              <a:rPr lang="en-IN" b="1" dirty="0" smtClean="0"/>
              <a:t>… </a:t>
            </a:r>
            <a:r>
              <a:rPr lang="en-IN" dirty="0" smtClean="0">
                <a:sym typeface="Wingdings" pitchFamily="2" charset="2"/>
              </a:rPr>
              <a:t></a:t>
            </a:r>
            <a:endParaRPr lang="en-IN" dirty="0"/>
          </a:p>
        </p:txBody>
      </p:sp>
      <p:sp>
        <p:nvSpPr>
          <p:cNvPr id="3" name="Content Placeholder 2"/>
          <p:cNvSpPr>
            <a:spLocks noGrp="1"/>
          </p:cNvSpPr>
          <p:nvPr>
            <p:ph idx="1"/>
          </p:nvPr>
        </p:nvSpPr>
        <p:spPr/>
        <p:txBody>
          <a:bodyPr/>
          <a:lstStyle/>
          <a:p>
            <a:r>
              <a:rPr lang="en-IN" dirty="0" smtClean="0"/>
              <a:t>Q&amp;A</a:t>
            </a:r>
          </a:p>
          <a:p>
            <a:r>
              <a:rPr lang="en-IN" dirty="0" smtClean="0"/>
              <a:t>Suggestions / Feedback</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29480" y="303480"/>
              <a:ext cx="360" cy="360"/>
            </p14:xfrm>
          </p:contentPart>
        </mc:Choice>
        <mc:Fallback xmlns="">
          <p:pic>
            <p:nvPicPr>
              <p:cNvPr id="4" name="Ink 3"/>
              <p:cNvPicPr/>
              <p:nvPr/>
            </p:nvPicPr>
            <p:blipFill>
              <a:blip r:embed="rId3"/>
              <a:stretch>
                <a:fillRect/>
              </a:stretch>
            </p:blipFill>
            <p:spPr>
              <a:xfrm>
                <a:off x="4920120" y="294120"/>
                <a:ext cx="19080" cy="19080"/>
              </a:xfrm>
              <a:prstGeom prst="rect">
                <a:avLst/>
              </a:prstGeom>
            </p:spPr>
          </p:pic>
        </mc:Fallback>
      </mc:AlternateContent>
    </p:spTree>
    <p:extLst>
      <p:ext uri="{BB962C8B-B14F-4D97-AF65-F5344CB8AC3E}">
        <p14:creationId xmlns:p14="http://schemas.microsoft.com/office/powerpoint/2010/main" val="2063680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POS?</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smtClean="0"/>
              <a:t>First step in many applications</a:t>
            </a:r>
          </a:p>
          <a:p>
            <a:pPr>
              <a:buFont typeface="Wingdings" panose="05000000000000000000" pitchFamily="2" charset="2"/>
              <a:buChar char="v"/>
            </a:pPr>
            <a:r>
              <a:rPr lang="en-IN" dirty="0" smtClean="0"/>
              <a:t>POS tell us a lot  about word</a:t>
            </a:r>
          </a:p>
          <a:p>
            <a:pPr>
              <a:buFont typeface="Wingdings" panose="05000000000000000000" pitchFamily="2" charset="2"/>
              <a:buChar char="v"/>
            </a:pPr>
            <a:r>
              <a:rPr lang="en-IN" dirty="0" smtClean="0"/>
              <a:t>Pronunciation depends on POS</a:t>
            </a:r>
            <a:endParaRPr lang="en-IN" dirty="0"/>
          </a:p>
          <a:p>
            <a:pPr>
              <a:buFont typeface="Wingdings" panose="05000000000000000000" pitchFamily="2" charset="2"/>
              <a:buChar char="v"/>
            </a:pPr>
            <a:r>
              <a:rPr lang="en-IN" dirty="0" smtClean="0"/>
              <a:t>To find named entities</a:t>
            </a:r>
          </a:p>
          <a:p>
            <a:pPr>
              <a:buFont typeface="Wingdings" panose="05000000000000000000" pitchFamily="2" charset="2"/>
              <a:buChar char="v"/>
            </a:pPr>
            <a:r>
              <a:rPr lang="en-IN" dirty="0" smtClean="0"/>
              <a:t>Stemming</a:t>
            </a:r>
            <a:endParaRPr lang="en-IN" dirty="0"/>
          </a:p>
        </p:txBody>
      </p:sp>
    </p:spTree>
    <p:extLst>
      <p:ext uri="{BB962C8B-B14F-4D97-AF65-F5344CB8AC3E}">
        <p14:creationId xmlns:p14="http://schemas.microsoft.com/office/powerpoint/2010/main" val="923964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 of POS</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smtClean="0"/>
              <a:t>Parsing</a:t>
            </a:r>
          </a:p>
          <a:p>
            <a:pPr marL="0" indent="0">
              <a:buNone/>
            </a:pPr>
            <a:r>
              <a:rPr lang="en-IN" dirty="0"/>
              <a:t> </a:t>
            </a:r>
            <a:r>
              <a:rPr lang="en-IN" dirty="0" smtClean="0"/>
              <a:t>Recovering syntactic structures requires correct POS tags </a:t>
            </a:r>
          </a:p>
          <a:p>
            <a:pPr marL="0" indent="0">
              <a:buNone/>
            </a:pPr>
            <a:r>
              <a:rPr lang="en-IN" dirty="0" smtClean="0"/>
              <a:t>  </a:t>
            </a:r>
            <a:r>
              <a:rPr lang="en-IN" dirty="0" err="1" smtClean="0"/>
              <a:t>Eg</a:t>
            </a:r>
            <a:r>
              <a:rPr lang="en-IN" dirty="0" smtClean="0"/>
              <a:t>:</a:t>
            </a:r>
          </a:p>
          <a:p>
            <a:pPr marL="0" indent="0">
              <a:buNone/>
            </a:pPr>
            <a:endParaRPr lang="en-IN" dirty="0"/>
          </a:p>
        </p:txBody>
      </p:sp>
      <p:pic>
        <p:nvPicPr>
          <p:cNvPr id="4" name="Content Placeholder 3"/>
          <p:cNvPicPr>
            <a:picLocks noChangeAspect="1"/>
          </p:cNvPicPr>
          <p:nvPr/>
        </p:nvPicPr>
        <p:blipFill>
          <a:blip r:embed="rId2"/>
          <a:stretch>
            <a:fillRect/>
          </a:stretch>
        </p:blipFill>
        <p:spPr bwMode="auto">
          <a:xfrm>
            <a:off x="1447800" y="3732486"/>
            <a:ext cx="5315581" cy="2869133"/>
          </a:xfrm>
          <a:prstGeom prst="rect">
            <a:avLst/>
          </a:prstGeom>
          <a:noFill/>
          <a:ln w="9525">
            <a:noFill/>
            <a:miter lim="800000"/>
            <a:headEnd/>
            <a:tailEnd/>
          </a:ln>
        </p:spPr>
      </p:pic>
    </p:spTree>
    <p:extLst>
      <p:ext uri="{BB962C8B-B14F-4D97-AF65-F5344CB8AC3E}">
        <p14:creationId xmlns:p14="http://schemas.microsoft.com/office/powerpoint/2010/main" val="3384474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Information retrieval</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IN" dirty="0" smtClean="0"/>
              <a:t>Word Disambiguation</a:t>
            </a:r>
          </a:p>
          <a:p>
            <a:pPr marL="0" indent="0">
              <a:buNone/>
            </a:pPr>
            <a:r>
              <a:rPr lang="en-IN" dirty="0"/>
              <a:t>-</a:t>
            </a:r>
            <a:r>
              <a:rPr lang="en-US" dirty="0" smtClean="0"/>
              <a:t>ability </a:t>
            </a:r>
            <a:r>
              <a:rPr lang="en-US" dirty="0"/>
              <a:t>to determine which meaning of word is activated by the use of word in a particular context. </a:t>
            </a:r>
            <a:endParaRPr lang="en-US" dirty="0" smtClean="0"/>
          </a:p>
          <a:p>
            <a:pPr marL="0" indent="0">
              <a:buNone/>
            </a:pPr>
            <a:r>
              <a:rPr lang="en-US" dirty="0" err="1" smtClean="0"/>
              <a:t>Eg</a:t>
            </a:r>
            <a:r>
              <a:rPr lang="en-US" dirty="0" smtClean="0"/>
              <a:t>:</a:t>
            </a:r>
          </a:p>
          <a:p>
            <a:r>
              <a:rPr lang="en-US" dirty="0"/>
              <a:t>I can hear </a:t>
            </a:r>
            <a:r>
              <a:rPr lang="en-US" dirty="0">
                <a:solidFill>
                  <a:srgbClr val="FF0000"/>
                </a:solidFill>
              </a:rPr>
              <a:t>bass</a:t>
            </a:r>
            <a:r>
              <a:rPr lang="en-US" dirty="0"/>
              <a:t> sound.</a:t>
            </a:r>
          </a:p>
          <a:p>
            <a:r>
              <a:rPr lang="en-US" dirty="0"/>
              <a:t>He likes to eat grilled </a:t>
            </a:r>
            <a:r>
              <a:rPr lang="en-US" b="1" dirty="0">
                <a:solidFill>
                  <a:srgbClr val="92D050"/>
                </a:solidFill>
              </a:rPr>
              <a:t>bass</a:t>
            </a:r>
            <a:r>
              <a:rPr lang="en-US" dirty="0"/>
              <a:t>.</a:t>
            </a:r>
          </a:p>
          <a:p>
            <a:pPr marL="0" indent="0">
              <a:buNone/>
            </a:pPr>
            <a:endParaRPr lang="en-IN" dirty="0"/>
          </a:p>
        </p:txBody>
      </p:sp>
    </p:spTree>
    <p:extLst>
      <p:ext uri="{BB962C8B-B14F-4D97-AF65-F5344CB8AC3E}">
        <p14:creationId xmlns:p14="http://schemas.microsoft.com/office/powerpoint/2010/main" val="1065060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49215</TotalTime>
  <Words>2183</Words>
  <Application>Microsoft Office PowerPoint</Application>
  <PresentationFormat>On-screen Show (4:3)</PresentationFormat>
  <Paragraphs>447</Paragraphs>
  <Slides>66</Slides>
  <Notes>28</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66</vt:i4>
      </vt:variant>
    </vt:vector>
  </HeadingPairs>
  <TitlesOfParts>
    <vt:vector size="84" baseType="lpstr">
      <vt:lpstr>ＭＳ Ｐゴシック</vt:lpstr>
      <vt:lpstr>Arial</vt:lpstr>
      <vt:lpstr>Calibri</vt:lpstr>
      <vt:lpstr>Cambria Math</vt:lpstr>
      <vt:lpstr>Courier New</vt:lpstr>
      <vt:lpstr>Georgia</vt:lpstr>
      <vt:lpstr>Symbol</vt:lpstr>
      <vt:lpstr>Tahoma</vt:lpstr>
      <vt:lpstr>Times</vt:lpstr>
      <vt:lpstr>Times New Roman</vt:lpstr>
      <vt:lpstr>Trebuchet MS</vt:lpstr>
      <vt:lpstr>Wingdings</vt:lpstr>
      <vt:lpstr>1_Office Theme</vt:lpstr>
      <vt:lpstr>Office Theme</vt:lpstr>
      <vt:lpstr>2_Office Theme</vt:lpstr>
      <vt:lpstr>3_Office Theme</vt:lpstr>
      <vt:lpstr>4_Office Theme</vt:lpstr>
      <vt:lpstr>Equation</vt:lpstr>
      <vt:lpstr>Natural Language Processing DSECL    ZG565</vt:lpstr>
      <vt:lpstr>PowerPoint Presentation</vt:lpstr>
      <vt:lpstr>PowerPoint Presentation</vt:lpstr>
      <vt:lpstr>PowerPoint Presentation</vt:lpstr>
      <vt:lpstr>What is POS Tagging</vt:lpstr>
      <vt:lpstr>Process </vt:lpstr>
      <vt:lpstr>Why POS?</vt:lpstr>
      <vt:lpstr>Application of POS</vt:lpstr>
      <vt:lpstr>Information retrieval</vt:lpstr>
      <vt:lpstr>Question answering system</vt:lpstr>
      <vt:lpstr>Why POS tagging is hard?</vt:lpstr>
      <vt:lpstr>Parts of Speech</vt:lpstr>
      <vt:lpstr>POS examples</vt:lpstr>
      <vt:lpstr>POS Tagging</vt:lpstr>
      <vt:lpstr>Open and Closed Classes</vt:lpstr>
      <vt:lpstr>Closed Class Words</vt:lpstr>
      <vt:lpstr>Tagsets</vt:lpstr>
      <vt:lpstr>Penn tree bank </vt:lpstr>
      <vt:lpstr>Penn TreeBank POS Tagset</vt:lpstr>
      <vt:lpstr>Just for Fun…</vt:lpstr>
      <vt:lpstr>Just for Fun…</vt:lpstr>
      <vt:lpstr>POS Tagging- Choosing a Tag set</vt:lpstr>
      <vt:lpstr>Approaches to POS Tagging</vt:lpstr>
      <vt:lpstr>Rule based POS tagging</vt:lpstr>
      <vt:lpstr>PowerPoint Presentation</vt:lpstr>
      <vt:lpstr>Markov model /Markov chain </vt:lpstr>
      <vt:lpstr>MARKOV CHAIN: WEATHER EXAMPLE</vt:lpstr>
      <vt:lpstr>Contd..</vt:lpstr>
      <vt:lpstr>Contd..</vt:lpstr>
      <vt:lpstr>Example</vt:lpstr>
      <vt:lpstr>Example2</vt:lpstr>
      <vt:lpstr>WHAT IS A HIDDEN MARKOV MODEL (HMM)?</vt:lpstr>
      <vt:lpstr>Markov chain Vs HMM</vt:lpstr>
      <vt:lpstr>Hidden Markov Models (Formal)</vt:lpstr>
      <vt:lpstr>First-Order HMM Assumptions</vt:lpstr>
      <vt:lpstr>How to build a second-order HMM? </vt:lpstr>
      <vt:lpstr>Markov Chain for Weather</vt:lpstr>
      <vt:lpstr>POS Tagging as Sequence Classification</vt:lpstr>
      <vt:lpstr>Probabilistic Sequence Models</vt:lpstr>
      <vt:lpstr>How you predict the tags?</vt:lpstr>
      <vt:lpstr>Statistical POS Tagging</vt:lpstr>
      <vt:lpstr>Statistical POS Tagging</vt:lpstr>
      <vt:lpstr>Using Bayes Rule</vt:lpstr>
      <vt:lpstr>Contd..</vt:lpstr>
      <vt:lpstr>Independent assumptions</vt:lpstr>
      <vt:lpstr>POS formula</vt:lpstr>
      <vt:lpstr>POS Tagging using HMM</vt:lpstr>
      <vt:lpstr>Two Kinds of Probabilities</vt:lpstr>
      <vt:lpstr>Two Kinds of Probabilities</vt:lpstr>
      <vt:lpstr>Two Kinds of Probabilities</vt:lpstr>
      <vt:lpstr>Sample Probabilities</vt:lpstr>
      <vt:lpstr>Sample Lexical Generation Probabilities</vt:lpstr>
      <vt:lpstr>Two types of stochastic POS tagging</vt:lpstr>
      <vt:lpstr>Example1-Some Data on  race</vt:lpstr>
      <vt:lpstr>Disambiguating to race tomorrow</vt:lpstr>
      <vt:lpstr>Look Up the Probabilities</vt:lpstr>
      <vt:lpstr>Example2:Statistical POS tagging-Whole  tag sequence</vt:lpstr>
      <vt:lpstr>Tag Transition Probability</vt:lpstr>
      <vt:lpstr>Word likelihood /Emission Probability</vt:lpstr>
      <vt:lpstr>Put them together</vt:lpstr>
      <vt:lpstr>Put them together</vt:lpstr>
      <vt:lpstr>Example1-HMM</vt:lpstr>
      <vt:lpstr>Emission probabilities</vt:lpstr>
      <vt:lpstr>Transition probabilities</vt:lpstr>
      <vt:lpstr>PowerPoint Presentation</vt:lpstr>
      <vt:lpstr>Thank You… </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HP</cp:lastModifiedBy>
  <cp:revision>724</cp:revision>
  <cp:lastPrinted>1601-01-01T00:00:00Z</cp:lastPrinted>
  <dcterms:created xsi:type="dcterms:W3CDTF">2001-10-10T03:11:58Z</dcterms:created>
  <dcterms:modified xsi:type="dcterms:W3CDTF">2020-09-21T07:27:54Z</dcterms:modified>
</cp:coreProperties>
</file>